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60" r:id="rId7"/>
    <p:sldId id="283" r:id="rId8"/>
    <p:sldId id="284" r:id="rId9"/>
    <p:sldId id="285" r:id="rId10"/>
    <p:sldId id="286" r:id="rId11"/>
    <p:sldId id="288" r:id="rId12"/>
    <p:sldId id="287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DC519-C426-4E18-9EF0-E16DFA43E994}" v="12" dt="2020-06-19T17:08:51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64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7.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Postnatal practices to support breastfeeding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7/1</a:t>
            </a:r>
          </a:p>
        </p:txBody>
      </p:sp>
      <p:sp>
        <p:nvSpPr>
          <p:cNvPr id="7" name="Rectangle 6"/>
          <p:cNvSpPr/>
          <p:nvPr/>
        </p:nvSpPr>
        <p:spPr>
          <a:xfrm>
            <a:off x="3733800" y="6550223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</a:t>
            </a:r>
            <a:r>
              <a:rPr lang="en-US" sz="1400" dirty="0" err="1"/>
              <a:t>Yoshi</a:t>
            </a:r>
            <a:r>
              <a:rPr lang="en-US" sz="1400" dirty="0"/>
              <a:t> Shimizu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70703E-ED3D-4974-96EF-CA54E6BDF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81000"/>
            <a:ext cx="4376928" cy="29199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763000" cy="13716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Session 7.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dirty="0"/>
              <a:t>Postnatal practices to support breastfeeding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19600"/>
          </a:xfrm>
        </p:spPr>
        <p:txBody>
          <a:bodyPr>
            <a:normAutofit/>
          </a:bodyPr>
          <a:lstStyle/>
          <a:p>
            <a:pPr marL="46038" indent="-46038">
              <a:buNone/>
            </a:pPr>
            <a:r>
              <a:rPr lang="en-GB" altLang="en-US" sz="3200" b="1" dirty="0"/>
              <a:t>After completing this session, participants will be able to:</a:t>
            </a:r>
          </a:p>
          <a:p>
            <a:pPr lvl="0">
              <a:spcBef>
                <a:spcPts val="900"/>
              </a:spcBef>
            </a:pPr>
            <a:r>
              <a:rPr lang="en-GB" dirty="0"/>
              <a:t>describe the importance of avoiding </a:t>
            </a:r>
            <a:r>
              <a:rPr lang="en-GB" dirty="0" err="1"/>
              <a:t>prelacteal</a:t>
            </a:r>
            <a:r>
              <a:rPr lang="en-GB" dirty="0"/>
              <a:t> feeds and </a:t>
            </a:r>
            <a:r>
              <a:rPr lang="en-GB" b="1" dirty="0"/>
              <a:t>unnecessary</a:t>
            </a:r>
            <a:r>
              <a:rPr lang="en-GB" dirty="0"/>
              <a:t> supplementation</a:t>
            </a:r>
          </a:p>
          <a:p>
            <a:pPr lvl="0"/>
            <a:r>
              <a:rPr lang="en-GB" dirty="0"/>
              <a:t>outline advantages of rooming-in</a:t>
            </a:r>
          </a:p>
          <a:p>
            <a:pPr lvl="0"/>
            <a:r>
              <a:rPr lang="en-GB" dirty="0"/>
              <a:t>describe responsive feeding and why it is important</a:t>
            </a:r>
          </a:p>
          <a:p>
            <a:pPr lvl="0"/>
            <a:r>
              <a:rPr lang="en-GB" dirty="0"/>
              <a:t>answer common postnatal questions.</a:t>
            </a:r>
            <a:endParaRPr lang="en-GB" alt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7/2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GB" dirty="0" err="1"/>
              <a:t>Prelacteal</a:t>
            </a:r>
            <a:r>
              <a:rPr lang="en-GB" dirty="0"/>
              <a:t> feeds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7/3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828800"/>
            <a:ext cx="3733800" cy="4495800"/>
          </a:xfrm>
        </p:spPr>
        <p:txBody>
          <a:bodyPr>
            <a:normAutofit/>
          </a:bodyPr>
          <a:lstStyle/>
          <a:p>
            <a:r>
              <a:rPr lang="en-US" dirty="0"/>
              <a:t>Artificial feeds given before breastfeeding is established</a:t>
            </a:r>
          </a:p>
          <a:p>
            <a:r>
              <a:rPr lang="en-US" dirty="0"/>
              <a:t>By any feeding method (e.g. cup, spoon, bottle)</a:t>
            </a:r>
          </a:p>
          <a:p>
            <a:r>
              <a:rPr lang="en-US" dirty="0"/>
              <a:t>What are examples in your context/setting?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1C608E-B444-5740-B31A-1F4C6E476327}"/>
              </a:ext>
            </a:extLst>
          </p:cNvPr>
          <p:cNvSpPr txBox="1"/>
          <p:nvPr/>
        </p:nvSpPr>
        <p:spPr>
          <a:xfrm>
            <a:off x="6019800" y="5791200"/>
            <a:ext cx="2209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</a:t>
            </a:r>
            <a:r>
              <a:rPr lang="en-US" sz="1000" dirty="0"/>
              <a:t>Felicity Savage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F49355-DC47-46B7-BCAA-9C371C549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266825"/>
            <a:ext cx="3124200" cy="45243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GB" dirty="0"/>
              <a:t>Dangers of </a:t>
            </a:r>
            <a:r>
              <a:rPr lang="en-GB" dirty="0" err="1"/>
              <a:t>prelacteal</a:t>
            </a:r>
            <a:r>
              <a:rPr lang="en-GB" dirty="0"/>
              <a:t> feeds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7/4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676400"/>
            <a:ext cx="7696200" cy="4800600"/>
          </a:xfrm>
        </p:spPr>
        <p:txBody>
          <a:bodyPr>
            <a:normAutofit/>
          </a:bodyPr>
          <a:lstStyle/>
          <a:p>
            <a:r>
              <a:rPr lang="en-US" dirty="0"/>
              <a:t>Replace colostrum:</a:t>
            </a:r>
          </a:p>
          <a:p>
            <a:pPr lvl="1"/>
            <a:r>
              <a:rPr lang="en-GB" altLang="en-US" dirty="0">
                <a:solidFill>
                  <a:schemeClr val="tx1"/>
                </a:solidFill>
              </a:rPr>
              <a:t>greater risk of infection</a:t>
            </a:r>
          </a:p>
          <a:p>
            <a:pPr lvl="1"/>
            <a:r>
              <a:rPr lang="en-GB" altLang="en-US" dirty="0">
                <a:solidFill>
                  <a:schemeClr val="tx1"/>
                </a:solidFill>
              </a:rPr>
              <a:t>risk of intolerance or allergy.</a:t>
            </a:r>
          </a:p>
          <a:p>
            <a:pPr lvl="1"/>
            <a:endParaRPr lang="en-US" dirty="0"/>
          </a:p>
          <a:p>
            <a:r>
              <a:rPr lang="en-US" dirty="0"/>
              <a:t>Interfere with suckling</a:t>
            </a:r>
          </a:p>
          <a:p>
            <a:pPr lvl="1"/>
            <a:r>
              <a:rPr lang="en-GB" altLang="en-US" dirty="0">
                <a:solidFill>
                  <a:schemeClr val="tx1"/>
                </a:solidFill>
              </a:rPr>
              <a:t>satisfy baby’s hunger so they suckle less</a:t>
            </a:r>
          </a:p>
          <a:p>
            <a:pPr lvl="1"/>
            <a:r>
              <a:rPr lang="en-GB" altLang="en-US" dirty="0">
                <a:solidFill>
                  <a:schemeClr val="tx1"/>
                </a:solidFill>
              </a:rPr>
              <a:t>less breast stimulation</a:t>
            </a:r>
          </a:p>
          <a:p>
            <a:pPr lvl="1"/>
            <a:r>
              <a:rPr lang="en-GB" altLang="en-US" dirty="0">
                <a:solidFill>
                  <a:schemeClr val="tx1"/>
                </a:solidFill>
              </a:rPr>
              <a:t>if bottle fed can interfere with attachment </a:t>
            </a:r>
          </a:p>
          <a:p>
            <a:pPr lvl="1"/>
            <a:r>
              <a:rPr lang="en-GB" altLang="en-US" dirty="0">
                <a:solidFill>
                  <a:schemeClr val="tx1"/>
                </a:solidFill>
              </a:rPr>
              <a:t>more difficult to establish breastfeeding.</a:t>
            </a:r>
          </a:p>
          <a:p>
            <a:pPr lvl="1"/>
            <a:endParaRPr lang="en-GB" altLang="en-US" dirty="0">
              <a:latin typeface="Arial Narrow" panose="020B0606020202030204" pitchFamily="34" charset="0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2954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Rooming-in: </a:t>
            </a:r>
            <a:r>
              <a:rPr lang="en-GB" dirty="0"/>
              <a:t>Mothers and babies together day and night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7/5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F476C9-9F7A-2849-BF3A-18DF7E24551C}"/>
              </a:ext>
            </a:extLst>
          </p:cNvPr>
          <p:cNvSpPr txBox="1"/>
          <p:nvPr/>
        </p:nvSpPr>
        <p:spPr>
          <a:xfrm>
            <a:off x="6096000" y="5702300"/>
            <a:ext cx="99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WHO 2020</a:t>
            </a:r>
            <a:endParaRPr lang="en-US" sz="1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010EE1-263D-4494-B1A6-7E1E33928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286877"/>
            <a:ext cx="5102352" cy="34015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2954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Advantages: Rooming-in</a:t>
            </a:r>
            <a:br>
              <a:rPr lang="en-GB" dirty="0"/>
            </a:b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7/6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200" y="1524000"/>
            <a:ext cx="3581400" cy="5050536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dirty="0"/>
              <a:t>Mother can respond to baby and feeding cues</a:t>
            </a:r>
          </a:p>
          <a:p>
            <a:r>
              <a:rPr lang="en-GB" altLang="en-US" dirty="0"/>
              <a:t>Mother more confident </a:t>
            </a:r>
          </a:p>
          <a:p>
            <a:pPr marL="317500" indent="-44450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en-US" dirty="0"/>
              <a:t> about breastfeeding</a:t>
            </a:r>
          </a:p>
          <a:p>
            <a:r>
              <a:rPr lang="en-GB" altLang="en-US" dirty="0"/>
              <a:t>Babies gain weight more quickly</a:t>
            </a:r>
          </a:p>
          <a:p>
            <a:r>
              <a:rPr lang="en-GB" altLang="en-US" dirty="0"/>
              <a:t>Breastfeeding continues </a:t>
            </a:r>
          </a:p>
          <a:p>
            <a:pPr marL="317500" indent="0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en-US" dirty="0"/>
              <a:t> longer</a:t>
            </a:r>
          </a:p>
          <a:p>
            <a:r>
              <a:rPr lang="en-GB" altLang="en-US" dirty="0"/>
              <a:t>Helps bonding </a:t>
            </a:r>
          </a:p>
          <a:p>
            <a:pPr marL="490538" indent="-173038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en-US" dirty="0"/>
              <a:t> and breastfeeding</a:t>
            </a:r>
          </a:p>
          <a:p>
            <a:pPr marL="490538" indent="-173038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GB" altLang="en-US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88BE1C-9947-2A4A-BE14-DC14161B7EF9}"/>
              </a:ext>
            </a:extLst>
          </p:cNvPr>
          <p:cNvSpPr txBox="1"/>
          <p:nvPr/>
        </p:nvSpPr>
        <p:spPr>
          <a:xfrm>
            <a:off x="7048500" y="5255817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Felicity Savage</a:t>
            </a:r>
            <a:endParaRPr lang="en-US" sz="1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091A87-A4C6-4669-9D57-8C6504FE76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881" y="1565890"/>
            <a:ext cx="3214838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820471-0C8E-47B9-BB94-33EAAEFD7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524" y="1372518"/>
            <a:ext cx="3535680" cy="26395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2954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Early feeding cues</a:t>
            </a:r>
            <a:br>
              <a:rPr lang="en-GB" dirty="0"/>
            </a:b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7/7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524000"/>
            <a:ext cx="3581400" cy="474573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Opening their mouth and turning their head trying to find the breast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Wakeful and restless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Making small noises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Hand-to-mouth movements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Sucking fingers</a:t>
            </a:r>
          </a:p>
          <a:p>
            <a:pPr marL="490538" indent="-173038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GB" altLang="en-US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8E3912-5543-4541-B3C0-7287024AB9D3}"/>
              </a:ext>
            </a:extLst>
          </p:cNvPr>
          <p:cNvSpPr txBox="1"/>
          <p:nvPr/>
        </p:nvSpPr>
        <p:spPr>
          <a:xfrm>
            <a:off x="5257800" y="62484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UNICEF/UN0155819/</a:t>
            </a:r>
            <a:r>
              <a:rPr lang="en-CA" sz="1000" dirty="0" err="1"/>
              <a:t>Zammit</a:t>
            </a:r>
            <a:r>
              <a:rPr lang="en-CA" sz="1000" dirty="0"/>
              <a:t> (Top)</a:t>
            </a:r>
          </a:p>
          <a:p>
            <a:r>
              <a:rPr lang="en-CA" sz="1000" dirty="0"/>
              <a:t>© UNICEF/UN0232291/ (Bottom)</a:t>
            </a:r>
            <a:endParaRPr lang="en-US" sz="1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24EB9A-9F39-451A-BCA1-AF690D65A7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737090"/>
            <a:ext cx="3511296" cy="23408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/>
          <a:lstStyle/>
          <a:p>
            <a:r>
              <a:rPr lang="en-US" dirty="0"/>
              <a:t>Pacifier (dummy)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/>
          </a:bodyPr>
          <a:lstStyle/>
          <a:p>
            <a:r>
              <a:rPr lang="en-US" b="1" dirty="0"/>
              <a:t>Remember: Step 9</a:t>
            </a:r>
          </a:p>
          <a:p>
            <a:pPr marL="411480" lvl="1" indent="0">
              <a:buNone/>
            </a:pPr>
            <a:r>
              <a:rPr lang="en-US" sz="2500" dirty="0"/>
              <a:t>“Counsel mother on the use and risks of feeding bottles, teats and pacifiers.”</a:t>
            </a:r>
          </a:p>
          <a:p>
            <a:r>
              <a:rPr lang="en-US" sz="2500" dirty="0"/>
              <a:t>Pacifiers undermine breastfeeding for the first 6 months</a:t>
            </a:r>
          </a:p>
          <a:p>
            <a:r>
              <a:rPr lang="en-US" sz="2500" dirty="0"/>
              <a:t>Infants who use pacifiers breastfeed less in 24 hours</a:t>
            </a:r>
          </a:p>
          <a:p>
            <a:r>
              <a:rPr lang="en-US" sz="2500" dirty="0"/>
              <a:t>Pacifiers should not be used at least until breastfeeding is well established and after 4 weeks of age, and caution is advised about their use regarding hygiene, oral formation, and recognition cues</a:t>
            </a:r>
            <a:r>
              <a:rPr lang="en-US" sz="27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7/8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1371600" y="6172200"/>
            <a:ext cx="632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Wambach K, Spencer B. Breastfeeding and </a:t>
            </a:r>
            <a:r>
              <a:rPr lang="en-US" sz="1100"/>
              <a:t>human lactation, </a:t>
            </a:r>
            <a:r>
              <a:rPr lang="en-US" sz="1100" dirty="0"/>
              <a:t>6th ed. 〔e-book〕. Burlington (MA): Jones &amp; Bartlett;2019:262–3.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2954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Advantages of responsive feeding</a:t>
            </a:r>
            <a:br>
              <a:rPr lang="en-GB" dirty="0"/>
            </a:b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7/9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200" y="1905000"/>
            <a:ext cx="3581400" cy="4419600"/>
          </a:xfrm>
        </p:spPr>
        <p:txBody>
          <a:bodyPr>
            <a:normAutofit/>
          </a:bodyPr>
          <a:lstStyle/>
          <a:p>
            <a:r>
              <a:rPr lang="en-GB" altLang="en-US" dirty="0"/>
              <a:t>Breast milk comes in sooner</a:t>
            </a:r>
          </a:p>
          <a:p>
            <a:r>
              <a:rPr lang="en-GB" altLang="en-US" dirty="0"/>
              <a:t>Baby gains weight more quickly</a:t>
            </a:r>
          </a:p>
          <a:p>
            <a:r>
              <a:rPr lang="en-GB" altLang="en-US" dirty="0"/>
              <a:t>Fewer difficulties like engorgement</a:t>
            </a:r>
          </a:p>
          <a:p>
            <a:r>
              <a:rPr lang="en-GB" altLang="en-US" dirty="0"/>
              <a:t>Breastfeeding more easily established</a:t>
            </a:r>
          </a:p>
          <a:p>
            <a:pPr marL="490538" indent="-173038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GB" altLang="en-US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4B7CB6-A867-E544-94F4-F76737CEA92C}"/>
              </a:ext>
            </a:extLst>
          </p:cNvPr>
          <p:cNvSpPr txBox="1"/>
          <p:nvPr/>
        </p:nvSpPr>
        <p:spPr>
          <a:xfrm>
            <a:off x="5486400" y="5181600"/>
            <a:ext cx="2300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UNICEF/UNI43420/Pirozzi</a:t>
            </a:r>
            <a:endParaRPr lang="en-US" sz="1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BFFDB6-35AE-449D-A5FB-A6767C57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1969655"/>
            <a:ext cx="4686300" cy="3124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742755BFBB840A7DF641BA6176A3A" ma:contentTypeVersion="13" ma:contentTypeDescription="Create a new document." ma:contentTypeScope="" ma:versionID="b266e88e9352cdfaa086473135e7240c">
  <xsd:schema xmlns:xsd="http://www.w3.org/2001/XMLSchema" xmlns:xs="http://www.w3.org/2001/XMLSchema" xmlns:p="http://schemas.microsoft.com/office/2006/metadata/properties" xmlns:ns3="ce90b564-79aa-47ca-9571-6ba494b773a5" xmlns:ns4="3dec9b34-e41c-422d-8d52-2fba5a99f273" targetNamespace="http://schemas.microsoft.com/office/2006/metadata/properties" ma:root="true" ma:fieldsID="e98bbc2df941dba626042e69c2027a5e" ns3:_="" ns4:_="">
    <xsd:import namespace="ce90b564-79aa-47ca-9571-6ba494b773a5"/>
    <xsd:import namespace="3dec9b34-e41c-422d-8d52-2fba5a99f2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0b564-79aa-47ca-9571-6ba494b773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c9b34-e41c-422d-8d52-2fba5a99f27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D668AF-2D80-403D-B604-F7A529D583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DD5269-3E0E-4CC9-8C51-4171A9D4141B}">
  <ds:schemaRefs>
    <ds:schemaRef ds:uri="http://purl.org/dc/dcmitype/"/>
    <ds:schemaRef ds:uri="ce90b564-79aa-47ca-9571-6ba494b773a5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3dec9b34-e41c-422d-8d52-2fba5a99f27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7B87ACB-BC36-4972-A181-358463B3D3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90b564-79aa-47ca-9571-6ba494b773a5"/>
    <ds:schemaRef ds:uri="3dec9b34-e41c-422d-8d52-2fba5a99f2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386</TotalTime>
  <Words>364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Calibri</vt:lpstr>
      <vt:lpstr>Georgia</vt:lpstr>
      <vt:lpstr>Trebuchet MS</vt:lpstr>
      <vt:lpstr>Wingdings</vt:lpstr>
      <vt:lpstr>Wingdings 2</vt:lpstr>
      <vt:lpstr>Urban</vt:lpstr>
      <vt:lpstr>Session 7. </vt:lpstr>
      <vt:lpstr>Session 7. Objectives  Postnatal practices to support breastfeeding </vt:lpstr>
      <vt:lpstr>Prelacteal feeds</vt:lpstr>
      <vt:lpstr>Dangers of prelacteal feeds</vt:lpstr>
      <vt:lpstr>Rooming-in: Mothers and babies together day and night</vt:lpstr>
      <vt:lpstr>Advantages: Rooming-in </vt:lpstr>
      <vt:lpstr>Early feeding cues </vt:lpstr>
      <vt:lpstr>Pacifier (dummy) usage</vt:lpstr>
      <vt:lpstr>Advantages of responsive feeding 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MURIEL, Jo-ann Rivera</cp:lastModifiedBy>
  <cp:revision>48</cp:revision>
  <dcterms:created xsi:type="dcterms:W3CDTF">2019-06-16T08:59:06Z</dcterms:created>
  <dcterms:modified xsi:type="dcterms:W3CDTF">2020-08-03T13:45:27Z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0x01010026D742755BFBB840A7DF641BA6176A3A</vt:lpwstr>
  </property>
</Properties>
</file>