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84" r:id="rId7"/>
    <p:sldId id="260" r:id="rId8"/>
    <p:sldId id="282" r:id="rId9"/>
    <p:sldId id="261" r:id="rId10"/>
    <p:sldId id="286" r:id="rId11"/>
    <p:sldId id="262" r:id="rId12"/>
    <p:sldId id="277" r:id="rId13"/>
    <p:sldId id="278" r:id="rId14"/>
    <p:sldId id="288" r:id="rId15"/>
    <p:sldId id="279" r:id="rId16"/>
    <p:sldId id="281" r:id="rId17"/>
    <p:sldId id="283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6" autoAdjust="0"/>
    <p:restoredTop sz="94664"/>
  </p:normalViewPr>
  <p:slideViewPr>
    <p:cSldViewPr>
      <p:cViewPr varScale="1">
        <p:scale>
          <a:sx n="104" d="100"/>
          <a:sy n="104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3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6.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Impact of birth practices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6/1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6550223"/>
            <a:ext cx="30508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UNICEF/UN0289057/Viet Hung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11E9AA-1B12-4684-A029-83E42AAA4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054" y="340328"/>
            <a:ext cx="4681728" cy="3121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GB" dirty="0"/>
              <a:t>Self-attachment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6/10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838200" y="5715000"/>
            <a:ext cx="76200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altLang="en-US" dirty="0"/>
              <a:t>	A baby may take 10</a:t>
            </a:r>
            <a:r>
              <a:rPr lang="en-GB" dirty="0"/>
              <a:t>–</a:t>
            </a:r>
            <a:r>
              <a:rPr lang="en-GB" altLang="en-US" dirty="0"/>
              <a:t>60 minutes before starting to breastfeed</a:t>
            </a:r>
          </a:p>
          <a:p>
            <a:pPr>
              <a:buNone/>
            </a:pPr>
            <a:endParaRPr lang="en-GB" alt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BFEE3F-0E0F-044E-AF5D-CBB3A8A787B7}"/>
              </a:ext>
            </a:extLst>
          </p:cNvPr>
          <p:cNvSpPr txBox="1"/>
          <p:nvPr/>
        </p:nvSpPr>
        <p:spPr>
          <a:xfrm>
            <a:off x="4114800" y="523872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Sandra Lang</a:t>
            </a:r>
          </a:p>
          <a:p>
            <a:endParaRPr lang="en-US" sz="1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0E6CCF-BE0A-4A79-ACA1-C2922FBFE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800" y="1390620"/>
            <a:ext cx="4826000" cy="38481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Special cases: Preterm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6/11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20E5D4-D465-4A65-B627-4A34F0647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744" y="1862328"/>
            <a:ext cx="5620512" cy="43098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GB" altLang="en-US" dirty="0"/>
              <a:t>First hour after delivery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76400"/>
            <a:ext cx="3429000" cy="4800600"/>
          </a:xfrm>
        </p:spPr>
        <p:txBody>
          <a:bodyPr>
            <a:normAutofit fontScale="77500" lnSpcReduction="20000"/>
          </a:bodyPr>
          <a:lstStyle/>
          <a:p>
            <a:pPr marL="231775" indent="-231775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altLang="en-US" dirty="0"/>
              <a:t>Encourage the mother to have a companion </a:t>
            </a:r>
          </a:p>
          <a:p>
            <a:pPr marL="231775" indent="-231775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altLang="en-US" dirty="0"/>
              <a:t>Also ensure skin-to-skin contact for mothers who will not breastfeed</a:t>
            </a:r>
          </a:p>
          <a:p>
            <a:pPr marL="231775" indent="-231775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altLang="en-US" dirty="0"/>
              <a:t>If the baby is in a special care unit, arrange for skin-to-skin contact as soon as possible</a:t>
            </a:r>
          </a:p>
          <a:p>
            <a:pPr marL="231775" indent="-231775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altLang="en-US" dirty="0"/>
              <a:t>Continue skin-to-skin contact in the postpartum ward if the labour ward is busy</a:t>
            </a:r>
          </a:p>
          <a:p>
            <a:pPr marL="231775" indent="-231775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GB" altLang="en-US" dirty="0">
              <a:latin typeface="Arial Narrow" panose="020B0606020202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8947D2-B123-3D4A-BD4E-0920D449B7DC}"/>
              </a:ext>
            </a:extLst>
          </p:cNvPr>
          <p:cNvSpPr txBox="1"/>
          <p:nvPr/>
        </p:nvSpPr>
        <p:spPr>
          <a:xfrm>
            <a:off x="6061754" y="5457825"/>
            <a:ext cx="27363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Felicity Savage</a:t>
            </a:r>
            <a:endParaRPr lang="en-US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3BD6DF-288C-4905-8BC4-FEC4B3BF3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055" y="2613025"/>
            <a:ext cx="4673600" cy="2844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/>
              <a:t>Special cases: After caesarean 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6/13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5029200" y="2438400"/>
            <a:ext cx="3886200" cy="236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altLang="en-US" dirty="0"/>
              <a:t>	Skin-to-skin contact is possible after caesarean section with epidural anaesthesia</a:t>
            </a:r>
          </a:p>
          <a:p>
            <a:pPr>
              <a:buNone/>
            </a:pPr>
            <a:endParaRPr lang="en-GB" alt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00200" y="6324600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WHO/Yoshi Shimizu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47568D-4ABE-4F37-B5FE-9C15935AC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44" y="1371600"/>
            <a:ext cx="4089400" cy="49657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GB" cap="small" dirty="0"/>
              <a:t>effects of a caesarean section on breastfeeding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 numCol="2">
            <a:normAutofit fontScale="85000" lnSpcReduction="10000"/>
          </a:bodyPr>
          <a:lstStyle/>
          <a:p>
            <a:pPr lvl="0">
              <a:buNone/>
            </a:pPr>
            <a:r>
              <a:rPr lang="en-GB" b="1" dirty="0"/>
              <a:t>The mother is </a:t>
            </a:r>
          </a:p>
          <a:p>
            <a:pPr lvl="0">
              <a:buNone/>
            </a:pPr>
            <a:r>
              <a:rPr lang="en-GB" b="1" dirty="0"/>
              <a:t>likely to:</a:t>
            </a:r>
          </a:p>
          <a:p>
            <a:pPr lvl="0"/>
            <a:r>
              <a:rPr lang="en-GB" dirty="0"/>
              <a:t>be frightened and stressed;</a:t>
            </a:r>
            <a:endParaRPr lang="en-US" dirty="0"/>
          </a:p>
          <a:p>
            <a:pPr lvl="0"/>
            <a:r>
              <a:rPr lang="en-GB" dirty="0"/>
              <a:t>be confined to bed and restricted in movement;</a:t>
            </a:r>
            <a:endParaRPr lang="en-US" dirty="0"/>
          </a:p>
          <a:p>
            <a:pPr lvl="0"/>
            <a:r>
              <a:rPr lang="en-GB" dirty="0"/>
              <a:t>be deprived of energy to care for her baby;</a:t>
            </a:r>
            <a:endParaRPr lang="en-US" dirty="0"/>
          </a:p>
          <a:p>
            <a:pPr lvl="0"/>
            <a:r>
              <a:rPr lang="en-GB" dirty="0"/>
              <a:t>receive anaesthesia and analgesia for pain, which can affect the responses of both the mother and baby.</a:t>
            </a:r>
          </a:p>
          <a:p>
            <a:pPr lvl="0">
              <a:buNone/>
            </a:pPr>
            <a:endParaRPr lang="en-GB" b="1" dirty="0"/>
          </a:p>
          <a:p>
            <a:pPr lvl="0">
              <a:buNone/>
            </a:pPr>
            <a:endParaRPr lang="en-GB" b="1" dirty="0"/>
          </a:p>
          <a:p>
            <a:pPr lvl="0">
              <a:buNone/>
            </a:pPr>
            <a:r>
              <a:rPr lang="en-GB" b="1" dirty="0"/>
              <a:t>The baby is </a:t>
            </a:r>
          </a:p>
          <a:p>
            <a:pPr lvl="0">
              <a:buNone/>
            </a:pPr>
            <a:r>
              <a:rPr lang="en-GB" b="1" dirty="0"/>
              <a:t>likely to:</a:t>
            </a:r>
            <a:endParaRPr lang="en-US" b="1" dirty="0"/>
          </a:p>
          <a:p>
            <a:pPr lvl="0"/>
            <a:r>
              <a:rPr lang="en-GB" dirty="0"/>
              <a:t>be at high risk of not breastfeeding or of breastfeeding for only a short duration;</a:t>
            </a:r>
            <a:endParaRPr lang="en-US" dirty="0"/>
          </a:p>
          <a:p>
            <a:pPr lvl="0"/>
            <a:r>
              <a:rPr lang="en-GB" dirty="0"/>
              <a:t>have more breathing problems;</a:t>
            </a:r>
            <a:endParaRPr lang="en-US" dirty="0"/>
          </a:p>
          <a:p>
            <a:pPr lvl="0"/>
            <a:r>
              <a:rPr lang="en-GB" dirty="0"/>
              <a:t> need suction of mucus, which can hurt the baby's mouth and throat;</a:t>
            </a:r>
            <a:endParaRPr lang="en-US" dirty="0"/>
          </a:p>
          <a:p>
            <a:pPr lvl="0"/>
            <a:r>
              <a:rPr lang="en-GB" dirty="0"/>
              <a:t>be sedated from maternal medications.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76400"/>
          </a:xfrm>
        </p:spPr>
        <p:txBody>
          <a:bodyPr>
            <a:normAutofit/>
          </a:bodyPr>
          <a:lstStyle/>
          <a:p>
            <a:r>
              <a:rPr lang="en-GB" altLang="en-US" dirty="0"/>
              <a:t>Session 6. </a:t>
            </a:r>
            <a:r>
              <a:rPr lang="en-GB" dirty="0"/>
              <a:t>O</a:t>
            </a:r>
            <a:r>
              <a:rPr lang="en-GB" altLang="en-US" dirty="0"/>
              <a:t>bjectives: </a:t>
            </a:r>
            <a:br>
              <a:rPr lang="en-GB" altLang="en-US" dirty="0"/>
            </a:br>
            <a:r>
              <a:rPr lang="en-GB" altLang="en-US" dirty="0"/>
              <a:t>Impact of birth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46038" indent="-46038">
              <a:buNone/>
            </a:pPr>
            <a:endParaRPr lang="en-GB" altLang="en-US" sz="3200" b="1" dirty="0"/>
          </a:p>
          <a:p>
            <a:pPr marL="46038" indent="-46038">
              <a:buNone/>
            </a:pPr>
            <a:r>
              <a:rPr lang="en-GB" altLang="en-US" sz="3200" b="1" dirty="0"/>
              <a:t>After completing this session, participants will be able to:</a:t>
            </a:r>
          </a:p>
          <a:p>
            <a:pPr lvl="0"/>
            <a:r>
              <a:rPr lang="en-GB" dirty="0"/>
              <a:t>discuss the importance of early contact and the initiation of breastfeeding;</a:t>
            </a:r>
            <a:endParaRPr lang="en-US" dirty="0"/>
          </a:p>
          <a:p>
            <a:pPr>
              <a:buFontTx/>
              <a:buChar char="•"/>
            </a:pPr>
            <a:r>
              <a:rPr lang="en-GB" dirty="0"/>
              <a:t>describe the procedure of placing the baby in skin-to-skin contact immediately after birth;</a:t>
            </a:r>
          </a:p>
          <a:p>
            <a:pPr>
              <a:buFontTx/>
              <a:buChar char="•"/>
            </a:pPr>
            <a:r>
              <a:rPr lang="en-GB" dirty="0"/>
              <a:t>explain how a baby moves to the breast and attaches by themselves, and how to help the baby if needed;</a:t>
            </a:r>
          </a:p>
          <a:p>
            <a:pPr>
              <a:buFontTx/>
              <a:buChar char="•"/>
            </a:pPr>
            <a:r>
              <a:rPr lang="en-GB" dirty="0"/>
              <a:t>describe how health-care practices affect initiation of breastfeeding.</a:t>
            </a:r>
            <a:endParaRPr lang="en-GB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Birth practices: Impact on breastfeeding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153194"/>
              </p:ext>
            </p:extLst>
          </p:nvPr>
        </p:nvGraphicFramePr>
        <p:xfrm>
          <a:off x="304800" y="1143001"/>
          <a:ext cx="8229600" cy="5373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894">
                <a:tc>
                  <a:txBody>
                    <a:bodyPr/>
                    <a:lstStyle/>
                    <a:p>
                      <a:r>
                        <a:rPr lang="en-US" dirty="0"/>
                        <a:t>Birth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Impact on</a:t>
                      </a:r>
                      <a:r>
                        <a:rPr lang="en-US" baseline="0" dirty="0"/>
                        <a:t> breastfeeding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250">
                <a:tc>
                  <a:txBody>
                    <a:bodyPr/>
                    <a:lstStyle/>
                    <a:p>
                      <a:r>
                        <a:rPr lang="en-US" sz="1400" dirty="0"/>
                        <a:t>Requiring mother to lie flat on her back during </a:t>
                      </a:r>
                      <a:r>
                        <a:rPr lang="en-US" sz="1400" dirty="0" err="1"/>
                        <a:t>labour</a:t>
                      </a:r>
                      <a:r>
                        <a:rPr lang="en-US" sz="1400"/>
                        <a:t> and delivery (moving around, walking or kneeling or reclining in a position of her choice)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Mother’s discomfort</a:t>
                      </a:r>
                      <a:r>
                        <a:rPr lang="en-US" sz="1400" baseline="0" dirty="0"/>
                        <a:t> can have an impact on her ability to initiate breastfeeding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627">
                <a:tc>
                  <a:txBody>
                    <a:bodyPr/>
                    <a:lstStyle/>
                    <a:p>
                      <a:r>
                        <a:rPr lang="en-US" sz="1400"/>
                        <a:t>Lack of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Support is one of the biggest keys</a:t>
                      </a:r>
                      <a:r>
                        <a:rPr lang="en-US" sz="1400" baseline="0"/>
                        <a:t> to early initiation and continued feeding, from medical staff and birth companions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636">
                <a:tc>
                  <a:txBody>
                    <a:bodyPr/>
                    <a:lstStyle/>
                    <a:p>
                      <a:r>
                        <a:rPr lang="en-US" sz="1400"/>
                        <a:t>Withholding</a:t>
                      </a:r>
                      <a:r>
                        <a:rPr lang="en-US" sz="1400" baseline="0"/>
                        <a:t> food and fluids during </a:t>
                      </a:r>
                      <a:r>
                        <a:rPr lang="en-US" sz="1400" baseline="0" err="1"/>
                        <a:t>labour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Mother’s fatigue and dehydration</a:t>
                      </a:r>
                      <a:r>
                        <a:rPr lang="en-US" sz="1400" baseline="0" dirty="0"/>
                        <a:t> can have an impact on her ability to initiate breastfeeding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4063">
                <a:tc>
                  <a:txBody>
                    <a:bodyPr/>
                    <a:lstStyle/>
                    <a:p>
                      <a:r>
                        <a:rPr lang="en-US" sz="1400" dirty="0"/>
                        <a:t>Pain medications that sedate mother or baby, episiotomy, intravenous lines, continuous electronic fetal monitoring and other interventions used as routine without medical reasons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Pain medications  and interventions for the mother will have an effect on the baby’s alertness</a:t>
                      </a:r>
                      <a:r>
                        <a:rPr lang="en-US" sz="1400" baseline="0" dirty="0"/>
                        <a:t> and ability to breastfeed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636">
                <a:tc>
                  <a:txBody>
                    <a:bodyPr/>
                    <a:lstStyle/>
                    <a:p>
                      <a:r>
                        <a:rPr lang="en-US" sz="1400" dirty="0"/>
                        <a:t>Wrapping the baby tightly after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Babies</a:t>
                      </a:r>
                      <a:r>
                        <a:rPr lang="en-US" sz="1400" baseline="0" dirty="0"/>
                        <a:t> cannot use their reflexes and movement to begin breastfeeding in the first hour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894">
                <a:tc>
                  <a:txBody>
                    <a:bodyPr/>
                    <a:lstStyle/>
                    <a:p>
                      <a:r>
                        <a:rPr lang="en-US" sz="1400" dirty="0"/>
                        <a:t>Separating the mother and baby after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Mother</a:t>
                      </a:r>
                      <a:r>
                        <a:rPr lang="en-US" sz="1400" baseline="0" dirty="0"/>
                        <a:t> and baby need to be together to breastfeed early and often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400800"/>
            <a:ext cx="1295400" cy="457200"/>
          </a:xfrm>
        </p:spPr>
        <p:txBody>
          <a:bodyPr/>
          <a:lstStyle/>
          <a:p>
            <a:r>
              <a:rPr lang="en-US" sz="1800" dirty="0"/>
              <a:t>6/3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" y="6477000"/>
            <a:ext cx="678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      Baby-Friendly Hospital Initiative: revised, updated and expanded for integrated care, Session 5, 2009.</a:t>
            </a:r>
          </a:p>
          <a:p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Early initiation:</a:t>
            </a:r>
            <a:br>
              <a:rPr lang="en-GB" altLang="en-US" dirty="0"/>
            </a:br>
            <a:r>
              <a:rPr lang="en-GB" altLang="en-US" dirty="0"/>
              <a:t>Immediately after birth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981200"/>
            <a:ext cx="3200400" cy="4325112"/>
          </a:xfrm>
        </p:spPr>
        <p:txBody>
          <a:bodyPr/>
          <a:lstStyle/>
          <a:p>
            <a:pPr>
              <a:buNone/>
            </a:pPr>
            <a:r>
              <a:rPr lang="en-US" b="1" dirty="0"/>
              <a:t>Early skin-to- skin contact:</a:t>
            </a:r>
          </a:p>
          <a:p>
            <a:r>
              <a:rPr lang="en-US" dirty="0"/>
              <a:t>promotes bonding</a:t>
            </a:r>
          </a:p>
          <a:p>
            <a:r>
              <a:rPr lang="en-US" dirty="0"/>
              <a:t>maintains warmth</a:t>
            </a:r>
          </a:p>
          <a:p>
            <a:r>
              <a:rPr lang="en-US" dirty="0"/>
              <a:t>lowers infection and mortality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E554FF-C7F5-7645-AD07-51E220A72C0C}"/>
              </a:ext>
            </a:extLst>
          </p:cNvPr>
          <p:cNvSpPr txBox="1"/>
          <p:nvPr/>
        </p:nvSpPr>
        <p:spPr>
          <a:xfrm>
            <a:off x="5410200" y="5410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</a:t>
            </a:r>
            <a:r>
              <a:rPr lang="en-US" sz="1000" dirty="0"/>
              <a:t>WHO/</a:t>
            </a:r>
            <a:r>
              <a:rPr lang="en-CA" sz="1000" dirty="0"/>
              <a:t>Yoshi Shimizu</a:t>
            </a:r>
            <a:endParaRPr lang="en-US" sz="10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4E9FA-50D1-4DB3-A928-BF7E39CFC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80" y="2364278"/>
            <a:ext cx="4389120" cy="29260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Benefits of early skin-to-skin contact: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562600"/>
          </a:xfrm>
        </p:spPr>
        <p:txBody>
          <a:bodyPr numCol="2">
            <a:normAutofit fontScale="92500" lnSpcReduction="10000"/>
          </a:bodyPr>
          <a:lstStyle/>
          <a:p>
            <a:pPr lvl="0"/>
            <a:r>
              <a:rPr lang="en-GB" dirty="0"/>
              <a:t>allows the baby to find the breast and self-attach;</a:t>
            </a:r>
            <a:endParaRPr lang="en-US" dirty="0"/>
          </a:p>
          <a:p>
            <a:pPr lvl="0"/>
            <a:r>
              <a:rPr lang="en-GB" dirty="0"/>
              <a:t>helps a mother to bond</a:t>
            </a:r>
            <a:r>
              <a:rPr lang="en-GB" i="1" dirty="0"/>
              <a:t> </a:t>
            </a:r>
            <a:r>
              <a:rPr lang="en-GB" dirty="0"/>
              <a:t>with her baby (develop a close, loving relationship); </a:t>
            </a:r>
            <a:endParaRPr lang="en-US" dirty="0"/>
          </a:p>
          <a:p>
            <a:pPr lvl="0"/>
            <a:r>
              <a:rPr lang="en-GB" dirty="0"/>
              <a:t>a mother will more likely start to breastfeed and will breastfeed for longer;</a:t>
            </a:r>
            <a:endParaRPr lang="en-US" dirty="0"/>
          </a:p>
          <a:p>
            <a:pPr lvl="0"/>
            <a:r>
              <a:rPr lang="en-GB" dirty="0"/>
              <a:t>helps to stimulate maternal milk production and supply; </a:t>
            </a:r>
          </a:p>
          <a:p>
            <a:pPr lvl="0"/>
            <a:r>
              <a:rPr lang="en-GB" dirty="0"/>
              <a:t>calms the mother and baby;</a:t>
            </a:r>
          </a:p>
          <a:p>
            <a:pPr lvl="0"/>
            <a:r>
              <a:rPr lang="en-GB" dirty="0"/>
              <a:t>helps to regulate the baby’s breathing, heart rate, temperature, and glucose levels, which</a:t>
            </a:r>
            <a:r>
              <a:rPr lang="en-US" dirty="0"/>
              <a:t> is especially valuable for low-birth-weight babies and premature babies;</a:t>
            </a:r>
          </a:p>
          <a:p>
            <a:r>
              <a:rPr lang="en-GB" dirty="0"/>
              <a:t>enabling the colonization of the baby with microbes from the mother’s skin, mucosal surfaces and intestine, which helps to protect the baby from infection.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1295400" cy="457200"/>
          </a:xfrm>
        </p:spPr>
        <p:txBody>
          <a:bodyPr/>
          <a:lstStyle/>
          <a:p>
            <a:r>
              <a:rPr lang="en-US" sz="1800" dirty="0"/>
              <a:t>6/5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GB" altLang="en-US" dirty="0"/>
              <a:t>Skin-to-skin contact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A5E0C-D830-014A-BC7B-AA871A5D5187}"/>
              </a:ext>
            </a:extLst>
          </p:cNvPr>
          <p:cNvSpPr txBox="1"/>
          <p:nvPr/>
        </p:nvSpPr>
        <p:spPr>
          <a:xfrm>
            <a:off x="1552575" y="5476875"/>
            <a:ext cx="20107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Prashant Gangal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5486400" y="6172200"/>
            <a:ext cx="20072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© UNICEF/UN0319780/Kanobana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010B09-DED0-4479-B6F8-323BC3404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19" y="1703451"/>
            <a:ext cx="3456432" cy="3773424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D51E021-B2D8-4047-93E7-3CC5CE469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014" y="3326661"/>
            <a:ext cx="4236720" cy="282244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sz="3000" dirty="0"/>
              <a:t>Risks of not </a:t>
            </a:r>
            <a:r>
              <a:rPr lang="en-US" sz="3000" dirty="0" err="1"/>
              <a:t>practising</a:t>
            </a:r>
            <a:r>
              <a:rPr lang="en-US" sz="3000" dirty="0"/>
              <a:t> skin-to-skin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343400" cy="5126736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If skin-to-skin contact is not </a:t>
            </a:r>
            <a:r>
              <a:rPr lang="en-US" sz="2000" dirty="0" err="1"/>
              <a:t>practised</a:t>
            </a:r>
            <a:r>
              <a:rPr lang="en-US" sz="2000" dirty="0"/>
              <a:t>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risk of infection from surroundings;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less stable respiratory and cardiac signs;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more difficulty learning to breastfeed;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unstable temperatures;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shorter duration of exclusive breastfeeding;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more maternal stress and less satisfaction with breastfeeding;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more infant stress, more crying;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less desire for mother to hold infant;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less ability for infant to smell mother’s milk;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greater pain, more crying during procedures.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27426" y="6303964"/>
            <a:ext cx="1295400" cy="457200"/>
          </a:xfrm>
        </p:spPr>
        <p:txBody>
          <a:bodyPr/>
          <a:lstStyle/>
          <a:p>
            <a:r>
              <a:rPr lang="en-US" sz="1800" dirty="0"/>
              <a:t>6/7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121174" y="6357222"/>
            <a:ext cx="6324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Wambach, K., &amp; Spencer, B. (2021). Breastfeeding and Human Lactation (Sixth ed.). Burlington, MA: Jones and Bartlett Learning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6218606" y="6272461"/>
            <a:ext cx="2258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/>
              <a:t>© WHO/Yoshi Shimizu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A8CDF25-37E4-496D-A560-A7177FD1C0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148" y="1243261"/>
            <a:ext cx="3176016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GB" altLang="en-US" dirty="0">
                <a:solidFill>
                  <a:srgbClr val="FFCCFF"/>
                </a:solidFill>
              </a:rPr>
              <a:t> </a:t>
            </a:r>
            <a:r>
              <a:rPr lang="en-GB" altLang="en-US" dirty="0"/>
              <a:t>Readiness</a:t>
            </a:r>
            <a:r>
              <a:rPr lang="en-GB" altLang="en-US" dirty="0">
                <a:solidFill>
                  <a:srgbClr val="FFFF66"/>
                </a:solidFill>
              </a:rPr>
              <a:t> </a:t>
            </a:r>
            <a:r>
              <a:rPr lang="en-GB" altLang="en-US" dirty="0"/>
              <a:t>to breastfeed</a:t>
            </a:r>
            <a:r>
              <a:rPr lang="en-GB" altLang="en-US" sz="3200" dirty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6/8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457200" y="4953000"/>
            <a:ext cx="4343400" cy="1600200"/>
          </a:xfrm>
        </p:spPr>
        <p:txBody>
          <a:bodyPr/>
          <a:lstStyle/>
          <a:p>
            <a:pPr>
              <a:buNone/>
            </a:pPr>
            <a:r>
              <a:rPr lang="en-GB" altLang="en-US" dirty="0"/>
              <a:t>	Initial resting period, followed by response to the “scent” of the breast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91E2A2-442B-4523-BEDF-FF8F11337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96" y="1861791"/>
            <a:ext cx="3901440" cy="27188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AC5C19-D594-45E5-93F2-DED95D0B7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816" y="2895600"/>
            <a:ext cx="3681984" cy="306019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7696EE-E674-4F69-86B5-CC013BFF4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3200400" cy="21275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GB" dirty="0"/>
              <a:t>Breast crawl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6/9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609600" y="4572000"/>
            <a:ext cx="4800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altLang="en-US" dirty="0"/>
              <a:t>	First breastfeed: The baby is  moving his whole body to reach the nipple and breast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1A4268-81B3-3449-AADA-9A73ED895829}"/>
              </a:ext>
            </a:extLst>
          </p:cNvPr>
          <p:cNvSpPr txBox="1"/>
          <p:nvPr/>
        </p:nvSpPr>
        <p:spPr>
          <a:xfrm>
            <a:off x="6125046" y="6067688"/>
            <a:ext cx="24855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/>
              <a:t>All images: © WHO/Yoshi Shimizu</a:t>
            </a:r>
            <a:endParaRPr lang="en-US" sz="9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3F13FE8-B405-4CFD-B47A-871062DE9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156" y="4121750"/>
            <a:ext cx="2926080" cy="1950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B56CAB-6C05-4E1E-8517-6757F1686C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374116"/>
            <a:ext cx="3084576" cy="20543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742755BFBB840A7DF641BA6176A3A" ma:contentTypeVersion="13" ma:contentTypeDescription="Create a new document." ma:contentTypeScope="" ma:versionID="b266e88e9352cdfaa086473135e7240c">
  <xsd:schema xmlns:xsd="http://www.w3.org/2001/XMLSchema" xmlns:xs="http://www.w3.org/2001/XMLSchema" xmlns:p="http://schemas.microsoft.com/office/2006/metadata/properties" xmlns:ns3="ce90b564-79aa-47ca-9571-6ba494b773a5" xmlns:ns4="3dec9b34-e41c-422d-8d52-2fba5a99f273" targetNamespace="http://schemas.microsoft.com/office/2006/metadata/properties" ma:root="true" ma:fieldsID="e98bbc2df941dba626042e69c2027a5e" ns3:_="" ns4:_="">
    <xsd:import namespace="ce90b564-79aa-47ca-9571-6ba494b773a5"/>
    <xsd:import namespace="3dec9b34-e41c-422d-8d52-2fba5a99f2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0b564-79aa-47ca-9571-6ba494b77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c9b34-e41c-422d-8d52-2fba5a99f27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DC8308-FF3D-4041-9A2E-D2E53436DEF6}">
  <ds:schemaRefs>
    <ds:schemaRef ds:uri="http://purl.org/dc/terms/"/>
    <ds:schemaRef ds:uri="3dec9b34-e41c-422d-8d52-2fba5a99f273"/>
    <ds:schemaRef ds:uri="http://schemas.microsoft.com/office/2006/documentManagement/types"/>
    <ds:schemaRef ds:uri="ce90b564-79aa-47ca-9571-6ba494b773a5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00D107-0E0A-4AC5-8FA5-81E9980B15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99073E-925E-4216-918B-41D6279BD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90b564-79aa-47ca-9571-6ba494b773a5"/>
    <ds:schemaRef ds:uri="3dec9b34-e41c-422d-8d52-2fba5a99f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19371</TotalTime>
  <Words>748</Words>
  <Application>Microsoft Office PowerPoint</Application>
  <PresentationFormat>On-screen Show (4:3)</PresentationFormat>
  <Paragraphs>108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Georgia</vt:lpstr>
      <vt:lpstr>Trebuchet MS</vt:lpstr>
      <vt:lpstr>Wingdings</vt:lpstr>
      <vt:lpstr>Wingdings 2</vt:lpstr>
      <vt:lpstr>Urban</vt:lpstr>
      <vt:lpstr>Session 6. </vt:lpstr>
      <vt:lpstr>Session 6. Objectives:  Impact of birth practices</vt:lpstr>
      <vt:lpstr>Birth practices: Impact on breastfeeding</vt:lpstr>
      <vt:lpstr>Early initiation: Immediately after birth</vt:lpstr>
      <vt:lpstr>Benefits of early skin-to-skin contact:</vt:lpstr>
      <vt:lpstr>Skin-to-skin contact</vt:lpstr>
      <vt:lpstr>Risks of not practising skin-to-skin contact</vt:lpstr>
      <vt:lpstr> Readiness to breastfeed </vt:lpstr>
      <vt:lpstr>Breast crawl</vt:lpstr>
      <vt:lpstr>Self-attachment</vt:lpstr>
      <vt:lpstr>Special cases: Preterm</vt:lpstr>
      <vt:lpstr>First hour after delivery</vt:lpstr>
      <vt:lpstr>Special cases: After caesarean section</vt:lpstr>
      <vt:lpstr>effects of a caesarean section on breastfeeding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MURIEL, Jo-ann Rivera</cp:lastModifiedBy>
  <cp:revision>58</cp:revision>
  <cp:lastPrinted>2020-03-21T14:52:03Z</cp:lastPrinted>
  <dcterms:created xsi:type="dcterms:W3CDTF">2019-06-16T08:59:06Z</dcterms:created>
  <dcterms:modified xsi:type="dcterms:W3CDTF">2020-08-03T13:36:00Z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0x01010026D742755BFBB840A7DF641BA6176A3A</vt:lpwstr>
  </property>
</Properties>
</file>