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0" r:id="rId7"/>
    <p:sldId id="261" r:id="rId8"/>
    <p:sldId id="262" r:id="rId9"/>
    <p:sldId id="263" r:id="rId10"/>
    <p:sldId id="282" r:id="rId11"/>
    <p:sldId id="269" r:id="rId12"/>
    <p:sldId id="270" r:id="rId13"/>
    <p:sldId id="271" r:id="rId14"/>
    <p:sldId id="273" r:id="rId15"/>
    <p:sldId id="274" r:id="rId16"/>
    <p:sldId id="280" r:id="rId17"/>
    <p:sldId id="281" r:id="rId18"/>
    <p:sldId id="275" r:id="rId19"/>
    <p:sldId id="276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0C8"/>
    <a:srgbClr val="98A6A7"/>
    <a:srgbClr val="C4D6D9"/>
    <a:srgbClr val="95A3A4"/>
    <a:srgbClr val="C6D9DF"/>
    <a:srgbClr val="C7D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09E03-5B2B-4DBE-B8E5-9CA70FDDA315}" v="65" dt="2020-06-19T15:29:28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4"/>
  </p:normalViewPr>
  <p:slideViewPr>
    <p:cSldViewPr>
      <p:cViewPr varScale="1">
        <p:scale>
          <a:sx n="104" d="100"/>
          <a:sy n="104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D59FD7-EAE4-2745-A3EE-DD64D46E6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1506F-6629-A944-8848-478A5ED550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63EC-C6E0-3343-8332-1444F1508F62}" type="datetimeFigureOut">
              <a:rPr lang="en-CH" smtClean="0"/>
              <a:t>08/03/2020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6C335-C82B-F94B-98A2-32763573EC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DAD35-2845-EE46-B6A9-FA7872FFDB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F0033-4342-854F-B6CD-FAF407A66A2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4500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7856"/>
            <a:ext cx="8458200" cy="1470025"/>
          </a:xfrm>
        </p:spPr>
        <p:txBody>
          <a:bodyPr/>
          <a:lstStyle/>
          <a:p>
            <a:r>
              <a:rPr lang="en-US" dirty="0"/>
              <a:t>Session 5.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breastfeeding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6581001"/>
            <a:ext cx="190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© UNICEF/UN0202182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F6CBE-799E-41AE-8E19-C3BDCB97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72" y="307848"/>
            <a:ext cx="4681728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GB" altLang="en-US" dirty="0"/>
              <a:t>Notice the arrow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5/10</a:t>
            </a:r>
          </a:p>
        </p:txBody>
      </p:sp>
      <p:pic>
        <p:nvPicPr>
          <p:cNvPr id="6" name="Picture 2" descr="BFC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5280" r="2786" b="5280"/>
          <a:stretch>
            <a:fillRect/>
          </a:stretch>
        </p:blipFill>
        <p:spPr bwMode="auto">
          <a:xfrm>
            <a:off x="1981200" y="1905000"/>
            <a:ext cx="5481312" cy="42530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GB" altLang="en-US" dirty="0"/>
              <a:t>Good and poor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5/11</a:t>
            </a:r>
          </a:p>
        </p:txBody>
      </p:sp>
      <p:pic>
        <p:nvPicPr>
          <p:cNvPr id="7" name="Picture 4" descr="Suc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86200" cy="335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uc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83153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52600" y="56388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700" dirty="0"/>
              <a:t>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72200" y="57150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7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GB" altLang="en-US" dirty="0"/>
              <a:t>Attachment: External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/>
          <a:p>
            <a:r>
              <a:rPr lang="en-US" dirty="0"/>
              <a:t>What do you observe?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5/12</a:t>
            </a:r>
          </a:p>
        </p:txBody>
      </p:sp>
      <p:pic>
        <p:nvPicPr>
          <p:cNvPr id="7" name="Picture 4" descr="Suc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13772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uc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2633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76400" y="56388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700" dirty="0"/>
              <a:t>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00800" y="5715000"/>
            <a:ext cx="84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7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Good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lvl="0"/>
            <a:r>
              <a:rPr lang="en-US" dirty="0"/>
              <a:t>More </a:t>
            </a:r>
            <a:r>
              <a:rPr lang="en-US" b="1" dirty="0"/>
              <a:t>areola</a:t>
            </a:r>
            <a:r>
              <a:rPr lang="en-US" dirty="0"/>
              <a:t> is visible above the baby’s mouth than below</a:t>
            </a:r>
          </a:p>
          <a:p>
            <a:pPr lvl="0"/>
            <a:r>
              <a:rPr lang="en-US" dirty="0"/>
              <a:t>The baby’s </a:t>
            </a:r>
            <a:r>
              <a:rPr lang="en-US" b="1" dirty="0"/>
              <a:t>mouth</a:t>
            </a:r>
            <a:r>
              <a:rPr lang="en-US" dirty="0"/>
              <a:t> is wide open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lower lip</a:t>
            </a:r>
            <a:r>
              <a:rPr lang="en-US" dirty="0"/>
              <a:t> is turned out</a:t>
            </a:r>
          </a:p>
          <a:p>
            <a:r>
              <a:rPr lang="en-US" dirty="0"/>
              <a:t>The </a:t>
            </a:r>
            <a:r>
              <a:rPr lang="en-US" b="1" dirty="0"/>
              <a:t>chin</a:t>
            </a:r>
            <a:r>
              <a:rPr lang="en-US" dirty="0"/>
              <a:t> is touching the breast (or nearly so)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Poor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lvl="0"/>
            <a:r>
              <a:rPr lang="en-US" dirty="0"/>
              <a:t>Less </a:t>
            </a:r>
            <a:r>
              <a:rPr lang="en-US" b="1" dirty="0"/>
              <a:t>areola</a:t>
            </a:r>
            <a:r>
              <a:rPr lang="en-US" dirty="0"/>
              <a:t> is visible above the baby’s mouth than below (you might see equal amounts of areola above and below the mouth)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mouth</a:t>
            </a:r>
            <a:r>
              <a:rPr lang="en-US" dirty="0"/>
              <a:t> is not wide open	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lower lip</a:t>
            </a:r>
            <a:r>
              <a:rPr lang="en-US" dirty="0"/>
              <a:t> is pointing forward or turned in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chin</a:t>
            </a:r>
            <a:r>
              <a:rPr lang="en-US" dirty="0"/>
              <a:t> is away from the breast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GB" altLang="en-US" dirty="0"/>
              <a:t>Results of poor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038600" cy="4648200"/>
          </a:xfrm>
        </p:spPr>
        <p:txBody>
          <a:bodyPr>
            <a:normAutofit/>
          </a:bodyPr>
          <a:lstStyle/>
          <a:p>
            <a:r>
              <a:rPr lang="en-US" altLang="en-US" sz="2500" dirty="0"/>
              <a:t>Painful nipples</a:t>
            </a:r>
          </a:p>
          <a:p>
            <a:r>
              <a:rPr lang="en-US" sz="2500" dirty="0"/>
              <a:t>Damaged nipples</a:t>
            </a:r>
          </a:p>
          <a:p>
            <a:r>
              <a:rPr lang="en-US" sz="2500" dirty="0"/>
              <a:t>Engorgement</a:t>
            </a:r>
          </a:p>
          <a:p>
            <a:r>
              <a:rPr lang="en-US" altLang="en-US" sz="2500" dirty="0"/>
              <a:t>Baby unsatisfied and cries a lot</a:t>
            </a:r>
          </a:p>
          <a:p>
            <a:r>
              <a:rPr lang="en-US" altLang="en-US" sz="2500" dirty="0"/>
              <a:t>Baby feeds frequently and for a long time</a:t>
            </a:r>
          </a:p>
          <a:p>
            <a:r>
              <a:rPr lang="en-US" altLang="en-US" sz="2500" dirty="0"/>
              <a:t>Decreased milk production</a:t>
            </a:r>
          </a:p>
          <a:p>
            <a:r>
              <a:rPr lang="en-US" altLang="en-US" sz="2500" dirty="0"/>
              <a:t>Baby fails to gain weight</a:t>
            </a:r>
            <a:endParaRPr lang="en-GB" altLang="en-US" sz="2500" dirty="0"/>
          </a:p>
          <a:p>
            <a:pPr>
              <a:buNone/>
            </a:pP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5/15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8868" y="5251025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Felicity Savage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D8E2D-8F3C-40EC-B378-4D02A4C93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51" y="2609850"/>
            <a:ext cx="388620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GB" altLang="en-US" dirty="0"/>
              <a:t>Reflexes in the baby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5/16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57200" y="1142974"/>
            <a:ext cx="8686752" cy="5713994"/>
            <a:chOff x="204" y="526"/>
            <a:chExt cx="6169" cy="4094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1340" y="1891"/>
            <a:ext cx="3077" cy="2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Image" r:id="rId3" imgW="5654783" imgH="4079068" progId="">
                    <p:embed/>
                  </p:oleObj>
                </mc:Choice>
                <mc:Fallback>
                  <p:oleObj name="Image" r:id="rId3" imgW="5654783" imgH="4079068" progId="">
                    <p:embed/>
                    <p:pic>
                      <p:nvPicPr>
                        <p:cNvPr id="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" y="1891"/>
                          <a:ext cx="3077" cy="2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73" y="526"/>
              <a:ext cx="2177" cy="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 dirty="0"/>
                <a:t>Rooting reflex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2000" dirty="0"/>
                <a:t>When something touches the lips, the baby opens the mouth and puts the tongue down and forward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604" y="1509"/>
              <a:ext cx="1769" cy="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 dirty="0"/>
                <a:t>Sucking reflex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2000" dirty="0"/>
                <a:t>When something touches the palate, the baby sucks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17" y="2891"/>
              <a:ext cx="1226" cy="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 dirty="0"/>
                <a:t>Swallowing reflex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2000" dirty="0"/>
                <a:t>When the mouth fills with milk, the baby swallows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4" y="1454"/>
              <a:ext cx="1179" cy="2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b="1" dirty="0"/>
                <a:t>Skill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2100" dirty="0"/>
                <a:t>The mother learns to position the baby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2100" dirty="0"/>
                <a:t>The baby learns to take the breast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/>
          </a:bodyPr>
          <a:lstStyle/>
          <a:p>
            <a:r>
              <a:rPr lang="en-GB" altLang="en-US" dirty="0"/>
              <a:t>Session 5. </a:t>
            </a:r>
            <a:r>
              <a:rPr lang="en-GB" dirty="0"/>
              <a:t>O</a:t>
            </a:r>
            <a:r>
              <a:rPr lang="en-GB" altLang="en-US" dirty="0"/>
              <a:t>bjectives: </a:t>
            </a:r>
            <a:br>
              <a:rPr lang="en-GB" altLang="en-US" dirty="0"/>
            </a:br>
            <a:r>
              <a:rPr lang="en-GB" altLang="en-US" dirty="0"/>
              <a:t>How breastfeeding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marL="46038" indent="-46038">
              <a:buNone/>
            </a:pPr>
            <a:endParaRPr lang="en-GB" altLang="en-US" sz="3200" b="1" dirty="0"/>
          </a:p>
          <a:p>
            <a:pPr marL="46038" indent="-46038">
              <a:buNone/>
            </a:pPr>
            <a:r>
              <a:rPr lang="en-GB" altLang="en-US" sz="3200" b="1" dirty="0"/>
              <a:t>After completing this session, participants will be able to describe:</a:t>
            </a:r>
          </a:p>
          <a:p>
            <a:pPr>
              <a:buFontTx/>
              <a:buChar char="•"/>
            </a:pPr>
            <a:r>
              <a:rPr lang="en-GB" altLang="en-US" sz="3200" dirty="0"/>
              <a:t>the parts of the breast involved in lactation and their function;</a:t>
            </a:r>
          </a:p>
          <a:p>
            <a:pPr>
              <a:buFontTx/>
              <a:buChar char="•"/>
            </a:pPr>
            <a:r>
              <a:rPr lang="en-GB" altLang="en-US" sz="3200" dirty="0"/>
              <a:t>the physiology of the lactation hormones;</a:t>
            </a:r>
          </a:p>
          <a:p>
            <a:pPr>
              <a:buFontTx/>
              <a:buChar char="•"/>
            </a:pPr>
            <a:r>
              <a:rPr lang="en-GB" altLang="en-US" sz="3200" dirty="0"/>
              <a:t>the physiology of breast-milk production and flow;</a:t>
            </a:r>
          </a:p>
          <a:p>
            <a:pPr>
              <a:buFontTx/>
              <a:buChar char="•"/>
            </a:pPr>
            <a:r>
              <a:rPr lang="en-GB" altLang="en-US" sz="3200" dirty="0"/>
              <a:t>the difference between good and poor attachment of a baby at the breast;</a:t>
            </a:r>
          </a:p>
          <a:p>
            <a:pPr>
              <a:buFontTx/>
              <a:buChar char="•"/>
            </a:pPr>
            <a:r>
              <a:rPr lang="en-GB" altLang="en-US" sz="3200" dirty="0"/>
              <a:t>the </a:t>
            </a:r>
            <a:r>
              <a:rPr lang="en-GB" altLang="en-US" sz="3200" b="1" cap="small" dirty="0"/>
              <a:t>four key points of attachment;</a:t>
            </a:r>
            <a:endParaRPr lang="en-GB" altLang="en-US" sz="3200" b="1" dirty="0"/>
          </a:p>
          <a:p>
            <a:pPr>
              <a:buFontTx/>
              <a:buChar char="•"/>
            </a:pPr>
            <a:r>
              <a:rPr lang="en-GB" altLang="en-US" sz="3200" dirty="0"/>
              <a:t>the suckling action of the baby when well attached or poorly attached.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r>
              <a:rPr lang="en-GB" altLang="en-US" dirty="0"/>
              <a:t>Anatomy of the breast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5/3</a:t>
            </a: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533786" y="1143000"/>
            <a:ext cx="8610214" cy="5716153"/>
            <a:chOff x="806" y="799"/>
            <a:chExt cx="4638" cy="3266"/>
          </a:xfrm>
        </p:grpSpPr>
        <p:graphicFrame>
          <p:nvGraphicFramePr>
            <p:cNvPr id="13" name="Object 18"/>
            <p:cNvGraphicFramePr>
              <a:graphicFrameLocks noChangeAspect="1"/>
            </p:cNvGraphicFramePr>
            <p:nvPr/>
          </p:nvGraphicFramePr>
          <p:xfrm>
            <a:off x="806" y="799"/>
            <a:ext cx="2689" cy="3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Image" r:id="rId3" imgW="5841270" imgH="6780952" progId="">
                    <p:embed/>
                  </p:oleObj>
                </mc:Choice>
                <mc:Fallback>
                  <p:oleObj name="Image" r:id="rId3" imgW="5841270" imgH="6780952" progId="">
                    <p:embed/>
                    <p:pic>
                      <p:nvPicPr>
                        <p:cNvPr id="1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" y="799"/>
                          <a:ext cx="2689" cy="31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288" y="2478"/>
              <a:ext cx="104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/>
                <a:t>Nipple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152" y="2069"/>
              <a:ext cx="104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/>
                <a:t>Large ducts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880" y="1661"/>
              <a:ext cx="104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/>
                <a:t>Ducts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699" y="3271"/>
              <a:ext cx="1814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/>
                <a:t>Montgomery’s glands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880" y="2976"/>
              <a:ext cx="771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/>
                <a:t>Areola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245" y="3566"/>
              <a:ext cx="908" cy="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/>
                <a:t>Alveoli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052" y="3600"/>
              <a:ext cx="1056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/>
                <a:t>Supporting tissue and fat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608" y="1275"/>
              <a:ext cx="1497" cy="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/>
                <a:t>Milk-secreting cells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290" y="935"/>
              <a:ext cx="998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300" dirty="0"/>
                <a:t>Muscle cells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3379" y="845"/>
              <a:ext cx="1248" cy="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100"/>
                <a:t>Oxytocin makes them contract</a:t>
              </a:r>
            </a:p>
          </p:txBody>
        </p:sp>
        <p:sp>
          <p:nvSpPr>
            <p:cNvPr id="24" name="AutoShape 17"/>
            <p:cNvSpPr>
              <a:spLocks/>
            </p:cNvSpPr>
            <p:nvPr/>
          </p:nvSpPr>
          <p:spPr bwMode="auto">
            <a:xfrm>
              <a:off x="4105" y="1253"/>
              <a:ext cx="90" cy="318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AutoShape 19"/>
            <p:cNvSpPr>
              <a:spLocks/>
            </p:cNvSpPr>
            <p:nvPr/>
          </p:nvSpPr>
          <p:spPr bwMode="auto">
            <a:xfrm>
              <a:off x="3288" y="890"/>
              <a:ext cx="90" cy="318"/>
            </a:xfrm>
            <a:prstGeom prst="leftBrace">
              <a:avLst>
                <a:gd name="adj1" fmla="val 2944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4196" y="1207"/>
              <a:ext cx="1248" cy="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>
                <a:spcBef>
                  <a:spcPct val="20000"/>
                </a:spcBef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325438" defTabSz="10429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indent="-26035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indent="-260350" defTabSz="1042988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indent="-260350" defTabSz="1042988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indent="-26035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100"/>
                <a:t>Prolactin makes them secrete milk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GB" altLang="en-US" dirty="0"/>
              <a:t>Prolactin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5/4</a:t>
            </a:r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0291DD9-14D4-1949-9CEA-C1DEC742F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398073" cy="4622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GB" altLang="en-US" dirty="0" err="1"/>
              <a:t>Oxytocin</a:t>
            </a:r>
            <a:r>
              <a:rPr lang="en-GB" altLang="en-US" dirty="0"/>
              <a:t> reflex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5/5</a:t>
            </a:r>
          </a:p>
        </p:txBody>
      </p:sp>
      <p:pic>
        <p:nvPicPr>
          <p:cNvPr id="20" name="Picture 19" descr="A picture containing map&#10;&#10;Description automatically generated">
            <a:extLst>
              <a:ext uri="{FF2B5EF4-FFF2-40B4-BE49-F238E27FC236}">
                <a16:creationId xmlns:a16="http://schemas.microsoft.com/office/drawing/2014/main" id="{D95A466B-DAA7-3C45-84CD-B696C9120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848600" cy="4531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Helping and hindering the </a:t>
            </a:r>
            <a:r>
              <a:rPr lang="en-GB" altLang="en-US" dirty="0" err="1"/>
              <a:t>oxytocin</a:t>
            </a:r>
            <a:r>
              <a:rPr lang="en-GB" altLang="en-US" dirty="0"/>
              <a:t> reflex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5/6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22441" y="1564781"/>
            <a:ext cx="8319605" cy="4268619"/>
            <a:chOff x="-125" y="1047"/>
            <a:chExt cx="5822" cy="2677"/>
          </a:xfrm>
        </p:grpSpPr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 rot="19846509">
              <a:off x="4128" y="1665"/>
              <a:ext cx="1569" cy="2059"/>
            </a:xfrm>
            <a:prstGeom prst="irregularSeal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n-US" altLang="en-US" sz="1985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539" y="2359"/>
              <a:ext cx="747" cy="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defTabSz="1042988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42988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42988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429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429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GB" altLang="en-US" sz="1700" dirty="0"/>
                <a:t> </a:t>
              </a:r>
              <a:r>
                <a:rPr lang="en-GB" altLang="en-US" sz="1700" dirty="0">
                  <a:latin typeface="+mn-lt"/>
                </a:rPr>
                <a:t>Worry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GB" altLang="en-US" sz="1700" dirty="0">
                  <a:latin typeface="+mn-lt"/>
                </a:rPr>
                <a:t> Stress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GB" altLang="en-US" sz="1700" dirty="0">
                  <a:latin typeface="+mn-lt"/>
                </a:rPr>
                <a:t> Pain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r>
                <a:rPr lang="en-GB" altLang="en-US" sz="1700" dirty="0">
                  <a:latin typeface="+mn-lt"/>
                </a:rPr>
                <a:t> Doubt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799" y="1058"/>
              <a:ext cx="1752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marL="306388" indent="-3063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altLang="en-US" sz="3016" dirty="0"/>
                <a:t>These </a:t>
              </a:r>
              <a:r>
                <a:rPr lang="en-GB" altLang="en-US" sz="3016" i="1" dirty="0"/>
                <a:t>hinder </a:t>
              </a:r>
              <a:r>
                <a:rPr lang="en-GB" altLang="en-US" sz="3016" dirty="0"/>
                <a:t>the</a:t>
              </a:r>
              <a:r>
                <a:rPr lang="en-GB" altLang="en-US" sz="3016" i="1" dirty="0"/>
                <a:t> </a:t>
              </a:r>
              <a:r>
                <a:rPr lang="en-GB" altLang="en-US" sz="3016" dirty="0"/>
                <a:t>reflex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-125" y="1047"/>
              <a:ext cx="1944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marL="306388" indent="-3063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altLang="en-US" sz="3016" dirty="0"/>
                <a:t>These </a:t>
              </a:r>
              <a:r>
                <a:rPr lang="en-GB" altLang="en-US" sz="3016" i="1" dirty="0"/>
                <a:t>help </a:t>
              </a:r>
              <a:r>
                <a:rPr lang="en-GB" altLang="en-US" sz="3016" dirty="0"/>
                <a:t>the    reflex</a:t>
              </a: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561" y="2070"/>
              <a:ext cx="180" cy="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n-US" altLang="en-US" sz="1985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66" y="1659"/>
              <a:ext cx="1386" cy="1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8339" tIns="49169" rIns="98339" bIns="49169">
              <a:spAutoFit/>
            </a:bodyPr>
            <a:lstStyle>
              <a:lvl1pPr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2988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652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85975" defTabSz="1042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31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03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575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4775" defTabSz="1042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altLang="en-US" sz="1697" dirty="0">
                  <a:latin typeface="+mn-lt"/>
                </a:rPr>
                <a:t>Thinks lovingly   of baby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altLang="en-US" sz="1697" dirty="0">
                  <a:latin typeface="+mn-lt"/>
                </a:rPr>
                <a:t> Sounds of baby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altLang="en-US" sz="1697" dirty="0">
                  <a:latin typeface="+mn-lt"/>
                </a:rPr>
                <a:t> Sight of baby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altLang="en-US" sz="1697" dirty="0">
                  <a:latin typeface="+mn-lt"/>
                </a:rPr>
                <a:t> Touches baby</a:t>
              </a:r>
            </a:p>
            <a:p>
              <a:pPr marL="285750" indent="-285750" eaLnBrk="1" hangingPunct="1">
                <a:lnSpc>
                  <a:spcPct val="150000"/>
                </a:lnSpc>
                <a:buClr>
                  <a:schemeClr val="accent3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altLang="en-US" sz="1697" dirty="0">
                  <a:latin typeface="+mn-lt"/>
                </a:rPr>
                <a:t> Confidence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200400" y="6550223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© WHO/</a:t>
            </a:r>
            <a:r>
              <a:rPr lang="en-US" sz="1400" dirty="0" err="1"/>
              <a:t>Yoshi</a:t>
            </a:r>
            <a:r>
              <a:rPr lang="en-US" sz="1400" dirty="0"/>
              <a:t> Shimizu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DD877-D3A6-4C72-9759-E51A31B0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4" y="1680517"/>
            <a:ext cx="2688336" cy="4035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3E5D-6045-8541-B3CE-5A13E6E5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CH" sz="3000" dirty="0"/>
              <a:t>Signs and sensations of oxytocin reflex: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9F04-FB4C-6240-B689-386CE6F8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974336"/>
          </a:xfrm>
        </p:spPr>
        <p:txBody>
          <a:bodyPr/>
          <a:lstStyle/>
          <a:p>
            <a:r>
              <a:rPr lang="en-GB" sz="2200" dirty="0"/>
              <a:t>a squeezing or tingling sensation in her breasts just before she feeds her baby, or during a feed;</a:t>
            </a:r>
          </a:p>
          <a:p>
            <a:r>
              <a:rPr lang="en-GB" sz="2200" dirty="0"/>
              <a:t>milk flowing from her breasts when she thinks of her baby or hears the baby crying;</a:t>
            </a:r>
          </a:p>
          <a:p>
            <a:r>
              <a:rPr lang="en-GB" sz="2200" dirty="0"/>
              <a:t>milk dripping from her other breast, when her baby is suckling.</a:t>
            </a:r>
          </a:p>
          <a:p>
            <a:endParaRPr lang="en-GB" dirty="0"/>
          </a:p>
          <a:p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3DD82-60D3-5342-B089-E07337572433}"/>
              </a:ext>
            </a:extLst>
          </p:cNvPr>
          <p:cNvSpPr txBox="1"/>
          <p:nvPr/>
        </p:nvSpPr>
        <p:spPr>
          <a:xfrm>
            <a:off x="4953002" y="1600200"/>
            <a:ext cx="327659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100" dirty="0"/>
              <a:t>m</a:t>
            </a:r>
            <a:r>
              <a:rPr lang="en-CH" sz="2100" dirty="0"/>
              <a:t>ilk flowing from her breast in fine streams, if her baby comes off the breast during a feed;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100" dirty="0"/>
              <a:t>pain from uterine contractions, sometimes with a rush of blood, during feeds in the  first week;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100" dirty="0"/>
              <a:t>slow deep sucks and swallowing by the baby, which show that breast milk is flowing into their mouth.</a:t>
            </a:r>
            <a:endParaRPr lang="en-CH" sz="2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B864F-2164-ED46-AFE9-DD2B48DA40AE}"/>
              </a:ext>
            </a:extLst>
          </p:cNvPr>
          <p:cNvSpPr txBox="1"/>
          <p:nvPr/>
        </p:nvSpPr>
        <p:spPr>
          <a:xfrm>
            <a:off x="8077200" y="62161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H" dirty="0">
                <a:solidFill>
                  <a:schemeClr val="accent2"/>
                </a:solidFill>
              </a:rPr>
              <a:t>5/7</a:t>
            </a:r>
          </a:p>
        </p:txBody>
      </p:sp>
    </p:spTree>
    <p:extLst>
      <p:ext uri="{BB962C8B-B14F-4D97-AF65-F5344CB8AC3E}">
        <p14:creationId xmlns:p14="http://schemas.microsoft.com/office/powerpoint/2010/main" val="392307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GB" altLang="en-US" dirty="0"/>
              <a:t>Inhibitor in breast milk (FIL)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5/8</a:t>
            </a:r>
          </a:p>
        </p:txBody>
      </p:sp>
      <p:pic>
        <p:nvPicPr>
          <p:cNvPr id="6" name="Picture 5" descr="scl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799"/>
            <a:ext cx="3200400" cy="46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0" y="3810000"/>
            <a:ext cx="3581400" cy="15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325438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2988" indent="-26035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6035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975" indent="-26035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6035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GB" altLang="en-US" sz="3200" dirty="0">
                <a:latin typeface="+mn-lt"/>
              </a:rPr>
              <a:t>If breast remains full of milk, secretion stops.</a:t>
            </a:r>
            <a:r>
              <a:rPr lang="en-GB" altLang="en-US" sz="2700" dirty="0">
                <a:latin typeface="+mn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3962400" y="6611779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GB" altLang="en-US" dirty="0"/>
              <a:t>Attachment to the breast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n-US" sz="1800" dirty="0"/>
              <a:t>5/9</a:t>
            </a:r>
          </a:p>
        </p:txBody>
      </p:sp>
      <p:pic>
        <p:nvPicPr>
          <p:cNvPr id="5" name="Picture 7" descr="scl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32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16C26-9848-3F46-918A-71F0345AE386}"/>
              </a:ext>
            </a:extLst>
          </p:cNvPr>
          <p:cNvSpPr txBox="1"/>
          <p:nvPr/>
        </p:nvSpPr>
        <p:spPr>
          <a:xfrm>
            <a:off x="6324600" y="5959764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Felicity Savage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00AF3-B84F-4EBB-8FAE-5E19AD43B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88" y="2927351"/>
            <a:ext cx="4267200" cy="2990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42755BFBB840A7DF641BA6176A3A" ma:contentTypeVersion="13" ma:contentTypeDescription="Create a new document." ma:contentTypeScope="" ma:versionID="b266e88e9352cdfaa086473135e7240c">
  <xsd:schema xmlns:xsd="http://www.w3.org/2001/XMLSchema" xmlns:xs="http://www.w3.org/2001/XMLSchema" xmlns:p="http://schemas.microsoft.com/office/2006/metadata/properties" xmlns:ns3="ce90b564-79aa-47ca-9571-6ba494b773a5" xmlns:ns4="3dec9b34-e41c-422d-8d52-2fba5a99f273" targetNamespace="http://schemas.microsoft.com/office/2006/metadata/properties" ma:root="true" ma:fieldsID="e98bbc2df941dba626042e69c2027a5e" ns3:_="" ns4:_="">
    <xsd:import namespace="ce90b564-79aa-47ca-9571-6ba494b773a5"/>
    <xsd:import namespace="3dec9b34-e41c-422d-8d52-2fba5a99f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b564-79aa-47ca-9571-6ba494b77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c9b34-e41c-422d-8d52-2fba5a99f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BD7C83-E302-4C81-B953-4104D4CF9C2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e90b564-79aa-47ca-9571-6ba494b773a5"/>
    <ds:schemaRef ds:uri="http://schemas.microsoft.com/office/infopath/2007/PartnerControls"/>
    <ds:schemaRef ds:uri="3dec9b34-e41c-422d-8d52-2fba5a99f2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77C713-084E-4668-B52C-86694787C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3108A-BC73-4D8A-A4D6-00B42BB5B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0b564-79aa-47ca-9571-6ba494b773a5"/>
    <ds:schemaRef ds:uri="3dec9b34-e41c-422d-8d52-2fba5a99f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706</TotalTime>
  <Words>533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Trebuchet MS</vt:lpstr>
      <vt:lpstr>Wingdings 2</vt:lpstr>
      <vt:lpstr>Urban</vt:lpstr>
      <vt:lpstr>Image</vt:lpstr>
      <vt:lpstr>Session 5. </vt:lpstr>
      <vt:lpstr>Session 5. Objectives:  How breastfeeding works</vt:lpstr>
      <vt:lpstr>Anatomy of the breast</vt:lpstr>
      <vt:lpstr>Prolactin</vt:lpstr>
      <vt:lpstr>Oxytocin reflex</vt:lpstr>
      <vt:lpstr>Helping and hindering the oxytocin reflex </vt:lpstr>
      <vt:lpstr>Signs and sensations of oxytocin reflex:</vt:lpstr>
      <vt:lpstr>Inhibitor in breast milk (FIL)</vt:lpstr>
      <vt:lpstr>Attachment to the breast</vt:lpstr>
      <vt:lpstr>Notice the arrow</vt:lpstr>
      <vt:lpstr>Good and poor attachment</vt:lpstr>
      <vt:lpstr>Attachment: External appearance</vt:lpstr>
      <vt:lpstr>Good attachment</vt:lpstr>
      <vt:lpstr>Poor attachment</vt:lpstr>
      <vt:lpstr>Results of poor attachment</vt:lpstr>
      <vt:lpstr>Reflexes in the baby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MUSTAFA, Thahira</dc:creator>
  <cp:lastModifiedBy>MURIEL, Jo-ann Rivera</cp:lastModifiedBy>
  <cp:revision>54</cp:revision>
  <cp:lastPrinted>2020-03-21T14:23:37Z</cp:lastPrinted>
  <dcterms:created xsi:type="dcterms:W3CDTF">2019-06-16T08:59:06Z</dcterms:created>
  <dcterms:modified xsi:type="dcterms:W3CDTF">2020-08-03T13:26:57Z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0x01010026D742755BFBB840A7DF641BA6176A3A</vt:lpwstr>
  </property>
</Properties>
</file>