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353" r:id="rId4"/>
    <p:sldId id="354" r:id="rId5"/>
    <p:sldId id="325" r:id="rId6"/>
    <p:sldId id="336" r:id="rId7"/>
    <p:sldId id="352" r:id="rId8"/>
    <p:sldId id="326" r:id="rId9"/>
    <p:sldId id="337" r:id="rId10"/>
    <p:sldId id="327" r:id="rId11"/>
    <p:sldId id="338" r:id="rId12"/>
    <p:sldId id="328" r:id="rId13"/>
    <p:sldId id="339" r:id="rId14"/>
    <p:sldId id="329" r:id="rId15"/>
    <p:sldId id="340" r:id="rId16"/>
    <p:sldId id="341" r:id="rId17"/>
    <p:sldId id="330" r:id="rId18"/>
    <p:sldId id="342" r:id="rId19"/>
    <p:sldId id="331" r:id="rId20"/>
    <p:sldId id="343" r:id="rId21"/>
    <p:sldId id="344" r:id="rId22"/>
    <p:sldId id="332" r:id="rId23"/>
    <p:sldId id="345" r:id="rId24"/>
    <p:sldId id="346" r:id="rId25"/>
    <p:sldId id="333" r:id="rId26"/>
    <p:sldId id="348" r:id="rId27"/>
    <p:sldId id="347" r:id="rId28"/>
    <p:sldId id="349" r:id="rId29"/>
    <p:sldId id="334" r:id="rId30"/>
    <p:sldId id="350" r:id="rId31"/>
    <p:sldId id="335" r:id="rId32"/>
    <p:sldId id="351" r:id="rId3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5353" autoAdjust="0"/>
  </p:normalViewPr>
  <p:slideViewPr>
    <p:cSldViewPr>
      <p:cViewPr varScale="1">
        <p:scale>
          <a:sx n="95" d="100"/>
          <a:sy n="95" d="100"/>
        </p:scale>
        <p:origin x="187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STAFA, Thahira" userId="a69490f8-57fc-43d2-967b-7897a420b31a" providerId="ADAL" clId="{8E55D470-0346-4795-A9DE-E7E4380C7572}"/>
    <pc:docChg chg="custSel modSld">
      <pc:chgData name="MUSTAFA, Thahira" userId="a69490f8-57fc-43d2-967b-7897a420b31a" providerId="ADAL" clId="{8E55D470-0346-4795-A9DE-E7E4380C7572}" dt="2020-03-12T23:25:00.315" v="30" actId="6549"/>
      <pc:docMkLst>
        <pc:docMk/>
      </pc:docMkLst>
      <pc:sldChg chg="modSp mod">
        <pc:chgData name="MUSTAFA, Thahira" userId="a69490f8-57fc-43d2-967b-7897a420b31a" providerId="ADAL" clId="{8E55D470-0346-4795-A9DE-E7E4380C7572}" dt="2020-03-12T23:25:00.315" v="30" actId="6549"/>
        <pc:sldMkLst>
          <pc:docMk/>
          <pc:sldMk cId="0" sldId="342"/>
        </pc:sldMkLst>
        <pc:spChg chg="mod">
          <ac:chgData name="MUSTAFA, Thahira" userId="a69490f8-57fc-43d2-967b-7897a420b31a" providerId="ADAL" clId="{8E55D470-0346-4795-A9DE-E7E4380C7572}" dt="2020-03-12T23:25:00.315" v="30" actId="6549"/>
          <ac:spMkLst>
            <pc:docMk/>
            <pc:sldMk cId="0" sldId="34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99A01FE-F9A1-41AE-98A9-CDE86EFBE341}" type="datetimeFigureOut">
              <a:rPr lang="en-US" smtClean="0"/>
              <a:pPr/>
              <a:t>4/19/20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E58F907-6F06-448E-86B0-6D8D992A4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4/19/20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4/19/20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FB45E2-D697-4A18-9CE8-A8225B980B0B}" type="datetimeFigureOut">
              <a:rPr lang="en-US" smtClean="0"/>
              <a:pPr/>
              <a:t>4/19/20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4/19/20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4/19/20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4/19/20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4/19/20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FB45E2-D697-4A18-9CE8-A8225B980B0B}" type="datetimeFigureOut">
              <a:rPr lang="en-US" smtClean="0"/>
              <a:pPr/>
              <a:t>4/19/20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21.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Facility practices:  Implementing the Ten Steps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21/1</a:t>
            </a:r>
          </a:p>
        </p:txBody>
      </p:sp>
      <p:pic>
        <p:nvPicPr>
          <p:cNvPr id="5" name="Picture 4" descr="UN02028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8600" y="457200"/>
            <a:ext cx="4681728" cy="311505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886200" y="6550223"/>
            <a:ext cx="21291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©UNICEF/UN0202896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cap="small" dirty="0"/>
              <a:t>Step 1c: Monitoring and data management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7543800" cy="3526536"/>
          </a:xfrm>
        </p:spPr>
        <p:txBody>
          <a:bodyPr>
            <a:normAutofit/>
          </a:bodyPr>
          <a:lstStyle/>
          <a:p>
            <a:pPr marL="109728" lvl="0" indent="0" algn="ctr">
              <a:buNone/>
            </a:pPr>
            <a:r>
              <a:rPr lang="en-GB" dirty="0"/>
              <a:t> “Establish ongoing monitoring and data-management systems.”</a:t>
            </a:r>
            <a:endParaRPr lang="en-CA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21/10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Global standards:</a:t>
            </a:r>
            <a:br>
              <a:rPr lang="en-US" dirty="0"/>
            </a:br>
            <a:r>
              <a:rPr lang="en-US" dirty="0"/>
              <a:t>Step 1c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40936"/>
          </a:xfrm>
        </p:spPr>
        <p:txBody>
          <a:bodyPr/>
          <a:lstStyle/>
          <a:p>
            <a:r>
              <a:rPr lang="en-US" dirty="0"/>
              <a:t>The facility has a protocol for an ongoing monitoring and data-management system to comply with the eight key clinical practices. </a:t>
            </a:r>
          </a:p>
          <a:p>
            <a:endParaRPr lang="en-US" dirty="0"/>
          </a:p>
          <a:p>
            <a:r>
              <a:rPr lang="en-US" dirty="0"/>
              <a:t>Clinical staff at the facility meet at least every 6 months to review implementation of the system.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21/11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/>
          </a:bodyPr>
          <a:lstStyle/>
          <a:p>
            <a:r>
              <a:rPr lang="en-US" cap="small" dirty="0"/>
              <a:t>Step 2: Staff competency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7543800" cy="3526536"/>
          </a:xfrm>
        </p:spPr>
        <p:txBody>
          <a:bodyPr>
            <a:normAutofit/>
          </a:bodyPr>
          <a:lstStyle/>
          <a:p>
            <a:pPr marL="109728" lvl="0" indent="0" algn="ctr">
              <a:buNone/>
            </a:pPr>
            <a:r>
              <a:rPr lang="en-GB" dirty="0"/>
              <a:t> “Ensure that staff have sufficient knowledge, competence and skills to support breastfeeding.”</a:t>
            </a:r>
            <a:endParaRPr lang="en-CA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21/12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Global standards:</a:t>
            </a:r>
            <a:br>
              <a:rPr lang="en-US" dirty="0"/>
            </a:br>
            <a:r>
              <a:rPr lang="en-US" dirty="0"/>
              <a:t>Step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At least 80% of health professionals who provide antenatal, delivery and/or newborn care report they have received pre-service or in-service training on breastfeeding during the previous 2 years.</a:t>
            </a:r>
          </a:p>
          <a:p>
            <a:r>
              <a:rPr lang="en-US" dirty="0"/>
              <a:t>At least 80% of health professionals who provide antenatal, delivery and/or newborn care report receiving competency assessments in breastfeeding in the previous 2 years.</a:t>
            </a:r>
          </a:p>
          <a:p>
            <a:r>
              <a:rPr lang="en-US" dirty="0"/>
              <a:t>At least 80% of health professionals who provide antenatal, delivery and/or newborn care are able to correctly answer three out of four questions on breastfeeding knowledge and skills to support breastfeeding.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21/13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/>
          </a:bodyPr>
          <a:lstStyle/>
          <a:p>
            <a:r>
              <a:rPr lang="en-US" cap="small" dirty="0"/>
              <a:t>Step 3: Antenatal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7543800" cy="3526536"/>
          </a:xfrm>
        </p:spPr>
        <p:txBody>
          <a:bodyPr>
            <a:normAutofit/>
          </a:bodyPr>
          <a:lstStyle/>
          <a:p>
            <a:pPr marL="109728" lvl="0" indent="0" algn="ctr">
              <a:buNone/>
            </a:pPr>
            <a:r>
              <a:rPr lang="en-GB" dirty="0"/>
              <a:t> “Discuss the importance and management of breastfeeding with pregnant women </a:t>
            </a:r>
          </a:p>
          <a:p>
            <a:pPr marL="109728" lvl="0" indent="0" algn="ctr">
              <a:buNone/>
            </a:pPr>
            <a:r>
              <a:rPr lang="en-GB" dirty="0"/>
              <a:t>and their families.” </a:t>
            </a:r>
            <a:endParaRPr lang="en-CA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21/14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Global standards:</a:t>
            </a:r>
            <a:br>
              <a:rPr lang="en-US" dirty="0"/>
            </a:br>
            <a:r>
              <a:rPr lang="en-US" dirty="0"/>
              <a:t>Step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protocol for antenatal discussion of breastfeeding includes at a minimum:</a:t>
            </a:r>
          </a:p>
          <a:p>
            <a:pPr lvl="1"/>
            <a:r>
              <a:rPr lang="en-US" dirty="0"/>
              <a:t>the importance of breastfeeding;</a:t>
            </a:r>
          </a:p>
          <a:p>
            <a:pPr lvl="1"/>
            <a:r>
              <a:rPr lang="en-US" dirty="0"/>
              <a:t>global recommendations on exclusive breastfeeding for the first 6 months, the risks of giving formula or other breast-milk substitutes, and the fact that breastfeeding continues to be important after 6 months when other foods are given;</a:t>
            </a:r>
          </a:p>
          <a:p>
            <a:pPr lvl="1"/>
            <a:r>
              <a:rPr lang="en-US" dirty="0"/>
              <a:t>the importance of immediate and sustained skin-to-skin contact;</a:t>
            </a:r>
          </a:p>
          <a:p>
            <a:pPr lvl="1"/>
            <a:r>
              <a:rPr lang="en-US" dirty="0"/>
              <a:t>the importance of early initiation of breastfeeding;</a:t>
            </a:r>
          </a:p>
          <a:p>
            <a:pPr lvl="1"/>
            <a:r>
              <a:rPr lang="en-US" dirty="0"/>
              <a:t>the importance of rooming-in;</a:t>
            </a:r>
          </a:p>
          <a:p>
            <a:pPr lvl="1"/>
            <a:r>
              <a:rPr lang="en-US" dirty="0"/>
              <a:t>the basics of good positioning and attachment;</a:t>
            </a:r>
          </a:p>
          <a:p>
            <a:pPr lvl="1"/>
            <a:r>
              <a:rPr lang="en-US" dirty="0"/>
              <a:t>recognition of feeding cues.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21/15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Global standards:</a:t>
            </a:r>
            <a:br>
              <a:rPr lang="en-US" dirty="0"/>
            </a:br>
            <a:r>
              <a:rPr lang="en-US" dirty="0"/>
              <a:t>Step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25112"/>
          </a:xfrm>
        </p:spPr>
        <p:txBody>
          <a:bodyPr/>
          <a:lstStyle/>
          <a:p>
            <a:r>
              <a:rPr lang="en-US" dirty="0"/>
              <a:t>At least 80% of mothers who received prenatal care at the facility report having received prenatal </a:t>
            </a:r>
            <a:r>
              <a:rPr lang="en-US" dirty="0" err="1"/>
              <a:t>counselling</a:t>
            </a:r>
            <a:r>
              <a:rPr lang="en-US" dirty="0"/>
              <a:t> on breastfeeding.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At least 80% of mothers who received prenatal care at the facility are able to adequately describe what was discussed about two of the topics mentioned above.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/>
          </a:bodyPr>
          <a:lstStyle/>
          <a:p>
            <a:r>
              <a:rPr lang="en-US" cap="small" dirty="0"/>
              <a:t>Step 4: Immediate postnatal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7543800" cy="3526536"/>
          </a:xfrm>
        </p:spPr>
        <p:txBody>
          <a:bodyPr>
            <a:normAutofit/>
          </a:bodyPr>
          <a:lstStyle/>
          <a:p>
            <a:pPr marL="109728" lvl="0" indent="0" algn="ctr">
              <a:buNone/>
            </a:pPr>
            <a:r>
              <a:rPr lang="en-GB" dirty="0"/>
              <a:t>“Facilitate immediate and uninterrupted skin-to-skin contact and support mothers to initiate breastfeeding as soon </a:t>
            </a:r>
          </a:p>
          <a:p>
            <a:pPr marL="109728" lvl="0" indent="0" algn="ctr">
              <a:buNone/>
            </a:pPr>
            <a:r>
              <a:rPr lang="en-GB" dirty="0"/>
              <a:t>as possible after birth.”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21/17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Global standards:</a:t>
            </a:r>
            <a:br>
              <a:rPr lang="en-US" dirty="0"/>
            </a:br>
            <a:r>
              <a:rPr lang="en-US" dirty="0"/>
              <a:t>Step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45736"/>
          </a:xfrm>
        </p:spPr>
        <p:txBody>
          <a:bodyPr>
            <a:normAutofit fontScale="92500"/>
          </a:bodyPr>
          <a:lstStyle/>
          <a:p>
            <a:r>
              <a:rPr lang="en-US" dirty="0"/>
              <a:t>At least 80% of mothers of term infants report that their babies were placed in skin-to-skin contact with them immediately or within 5 minutes after birth and that this contact lasted 1 hour or more, unless there were documented medically justifiable reasons for delayed </a:t>
            </a:r>
            <a:r>
              <a:rPr lang="en-US"/>
              <a:t>or interrupted contact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At least 80% of mothers of term infants report that their babies were put to the breast within 1 hour after birth, unless there were documented medically justifiable reasons not to do so.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/>
          </a:bodyPr>
          <a:lstStyle/>
          <a:p>
            <a:r>
              <a:rPr lang="en-US" cap="small" dirty="0"/>
              <a:t>Step 5: Support with breastfeeding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7543800" cy="3526536"/>
          </a:xfrm>
        </p:spPr>
        <p:txBody>
          <a:bodyPr>
            <a:normAutofit/>
          </a:bodyPr>
          <a:lstStyle/>
          <a:p>
            <a:pPr marL="109728" lvl="0" indent="0" algn="ctr">
              <a:buNone/>
            </a:pPr>
            <a:r>
              <a:rPr lang="en-GB" dirty="0"/>
              <a:t> “Support mothers to initiate and maintain breastfeeding and manage common difficulties.” </a:t>
            </a:r>
            <a:endParaRPr lang="en-CA" dirty="0"/>
          </a:p>
          <a:p>
            <a:pPr algn="ctr"/>
            <a:endParaRPr lang="en-CA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763000" cy="1371600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Session 21. </a:t>
            </a:r>
            <a:r>
              <a:rPr lang="en-GB" dirty="0"/>
              <a:t>O</a:t>
            </a:r>
            <a:r>
              <a:rPr lang="en-GB" altLang="en-US" dirty="0"/>
              <a:t>bjectives </a:t>
            </a:r>
            <a:br>
              <a:rPr lang="en-GB" altLang="en-US" dirty="0"/>
            </a:br>
            <a:r>
              <a:rPr lang="en-US" dirty="0"/>
              <a:t>Facility practices: Implementing the </a:t>
            </a:r>
            <a:br>
              <a:rPr lang="en-US" dirty="0"/>
            </a:br>
            <a:r>
              <a:rPr lang="en-US" dirty="0"/>
              <a:t>Ten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543800" cy="4572000"/>
          </a:xfrm>
        </p:spPr>
        <p:txBody>
          <a:bodyPr>
            <a:normAutofit fontScale="92500"/>
          </a:bodyPr>
          <a:lstStyle/>
          <a:p>
            <a:pPr marL="46038" indent="-46038">
              <a:buNone/>
            </a:pPr>
            <a:r>
              <a:rPr lang="en-GB" altLang="en-US" sz="2700" b="1" dirty="0"/>
              <a:t>After completing this session, participants will be able to:</a:t>
            </a:r>
          </a:p>
          <a:p>
            <a:r>
              <a:rPr lang="en-GB" dirty="0"/>
              <a:t>describe quality improvement in a facility, as part of the Ten Steps;</a:t>
            </a:r>
          </a:p>
          <a:p>
            <a:r>
              <a:rPr lang="en-GB" dirty="0"/>
              <a:t>explain the importance of infant feeding policies;</a:t>
            </a:r>
          </a:p>
          <a:p>
            <a:r>
              <a:rPr lang="en-GB" dirty="0"/>
              <a:t>explain the global standards from each of the </a:t>
            </a:r>
            <a:r>
              <a:rPr lang="en-GB" b="1" cap="small" dirty="0"/>
              <a:t>Ten steps to successful breastfeeding;</a:t>
            </a:r>
            <a:endParaRPr lang="en-CA" dirty="0"/>
          </a:p>
          <a:p>
            <a:r>
              <a:rPr lang="en-GB" dirty="0"/>
              <a:t>outline </a:t>
            </a:r>
            <a:r>
              <a:rPr lang="en-GB"/>
              <a:t>the health-care </a:t>
            </a:r>
            <a:r>
              <a:rPr lang="en-GB" dirty="0"/>
              <a:t>practices summarized by the </a:t>
            </a:r>
            <a:r>
              <a:rPr lang="en-GB" b="1" cap="small" dirty="0"/>
              <a:t>Ten steps to successful breastfeeding.</a:t>
            </a:r>
            <a:endParaRPr lang="en-CA" dirty="0"/>
          </a:p>
          <a:p>
            <a:pPr marL="358775" indent="-312738">
              <a:spcAft>
                <a:spcPts val="600"/>
              </a:spcAft>
              <a:buNone/>
            </a:pPr>
            <a:endParaRPr lang="en-GB" altLang="en-US" sz="3200" dirty="0"/>
          </a:p>
          <a:p>
            <a:endParaRPr lang="en-CA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Global standards:</a:t>
            </a:r>
            <a:br>
              <a:rPr lang="en-US" dirty="0"/>
            </a:br>
            <a:r>
              <a:rPr lang="en-US" dirty="0"/>
              <a:t>Step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>
            <a:normAutofit/>
          </a:bodyPr>
          <a:lstStyle/>
          <a:p>
            <a:r>
              <a:rPr lang="en-US" dirty="0"/>
              <a:t>At least 80% of breastfeeding mothers of term infants report that someone on the staff offered assistance with breastfeeding within 6 hours after birth.</a:t>
            </a:r>
          </a:p>
          <a:p>
            <a:r>
              <a:rPr lang="en-US" dirty="0"/>
              <a:t>At least 80% of mothers of preterm or sick infants report having been helped to express milk within 1–2 hours after birth.</a:t>
            </a:r>
          </a:p>
          <a:p>
            <a:r>
              <a:rPr lang="en-US" dirty="0"/>
              <a:t>At least 80% of breastfeeding mothers of term infants are able to demonstrate how to position their baby for breastfeeding and that the baby can suckle and transfer milk.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21/20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Global standards:</a:t>
            </a:r>
            <a:br>
              <a:rPr lang="en-US" dirty="0"/>
            </a:br>
            <a:r>
              <a:rPr lang="en-US" dirty="0"/>
              <a:t>Step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/>
          <a:lstStyle/>
          <a:p>
            <a:r>
              <a:rPr lang="en-US" dirty="0"/>
              <a:t>At least 80% of breastfeeding mothers of term infants can describe at least two ways to facilitate milk production for their infants.</a:t>
            </a:r>
          </a:p>
          <a:p>
            <a:r>
              <a:rPr lang="en-US" dirty="0"/>
              <a:t> At least 80% of breastfeeding mothers of term infants can describe at least two indicators of whether a breastfed baby consumes adequate milk.</a:t>
            </a:r>
          </a:p>
          <a:p>
            <a:r>
              <a:rPr lang="en-US" dirty="0"/>
              <a:t>At least 80% of mothers of breastfed preterm and term infants can correctly demonstrate or describe how to express breast milk.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21/21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/>
          </a:bodyPr>
          <a:lstStyle/>
          <a:p>
            <a:r>
              <a:rPr lang="en-US" cap="small" dirty="0"/>
              <a:t>Step 6: Supplementation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7543800" cy="3526536"/>
          </a:xfrm>
        </p:spPr>
        <p:txBody>
          <a:bodyPr>
            <a:normAutofit/>
          </a:bodyPr>
          <a:lstStyle/>
          <a:p>
            <a:pPr marL="109728" lvl="0" indent="0" algn="ctr">
              <a:buNone/>
            </a:pPr>
            <a:r>
              <a:rPr lang="en-GB" dirty="0"/>
              <a:t>  “Do not provide breastfed newborns any food or fluids other than breast milk, unless medically indicated.”</a:t>
            </a:r>
            <a:endParaRPr lang="en-CA" dirty="0"/>
          </a:p>
          <a:p>
            <a:pPr algn="ctr"/>
            <a:endParaRPr lang="en-CA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21/22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Global standards:</a:t>
            </a:r>
            <a:br>
              <a:rPr lang="en-US" dirty="0"/>
            </a:br>
            <a:r>
              <a:rPr lang="en-US" dirty="0"/>
              <a:t>Step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At least 80% of infants (preterm and term) received only breast milk (either from their own mother or from a human milk bank) throughout their stay at the facility.</a:t>
            </a:r>
          </a:p>
          <a:p>
            <a:r>
              <a:rPr lang="en-US" dirty="0"/>
              <a:t>At least 80% of mothers who have decided not to breastfeed report that the staff discussed with them the various feeding options and helped them to decide what was suitable in their situations.</a:t>
            </a:r>
          </a:p>
          <a:p>
            <a:r>
              <a:rPr lang="en-US" dirty="0"/>
              <a:t>At least 80% of mothers who have decided not to breastfeed report that the staff discussed with them the safe preparation, feeding and storage of breast-milk substitutes.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21/23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Global standards:</a:t>
            </a:r>
            <a:br>
              <a:rPr lang="en-US" dirty="0"/>
            </a:br>
            <a:r>
              <a:rPr lang="en-US" dirty="0"/>
              <a:t>Step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>
            <a:normAutofit fontScale="92500"/>
          </a:bodyPr>
          <a:lstStyle/>
          <a:p>
            <a:r>
              <a:rPr lang="en-US" dirty="0"/>
              <a:t>At least 80% of term breastfed babies who received supplemental feeds have a documented medical indication for supplementation in their medical record.</a:t>
            </a:r>
          </a:p>
          <a:p>
            <a:r>
              <a:rPr lang="en-US" dirty="0"/>
              <a:t>At least 80% of preterm babies and other vulnerable newborns that cannot be fed their mother’s own milk are fed with donor human milk.</a:t>
            </a:r>
          </a:p>
          <a:p>
            <a:r>
              <a:rPr lang="en-US" dirty="0"/>
              <a:t>At least 80% of mothers with babies in special care report that they have been offered help to start </a:t>
            </a:r>
            <a:r>
              <a:rPr lang="en-US" dirty="0" err="1"/>
              <a:t>lactogenesis</a:t>
            </a:r>
            <a:r>
              <a:rPr lang="en-US" dirty="0"/>
              <a:t> II (beginning plentiful milk secretion) and to keep up the supply, within 1–2 hours after their babies’ births.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21/24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1066800"/>
          </a:xfrm>
        </p:spPr>
        <p:txBody>
          <a:bodyPr>
            <a:normAutofit/>
          </a:bodyPr>
          <a:lstStyle/>
          <a:p>
            <a:r>
              <a:rPr lang="en-GB" sz="3200" dirty="0"/>
              <a:t> </a:t>
            </a:r>
            <a:r>
              <a:rPr lang="en-GB" cap="small" dirty="0"/>
              <a:t>Step 7: Rooming-in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352800"/>
            <a:ext cx="7543800" cy="1676400"/>
          </a:xfrm>
        </p:spPr>
        <p:txBody>
          <a:bodyPr>
            <a:normAutofit/>
          </a:bodyPr>
          <a:lstStyle/>
          <a:p>
            <a:pPr marL="109728" lvl="0" indent="0" algn="ctr">
              <a:buNone/>
            </a:pPr>
            <a:r>
              <a:rPr lang="en-GB" dirty="0"/>
              <a:t>  “</a:t>
            </a:r>
            <a:r>
              <a:rPr lang="en-CA" dirty="0"/>
              <a:t>Enable mothers and their infants to remain together and to practise rooming-in</a:t>
            </a:r>
          </a:p>
          <a:p>
            <a:pPr marL="109728" lvl="0" indent="0" algn="ctr">
              <a:buNone/>
            </a:pPr>
            <a:r>
              <a:rPr lang="en-CA" dirty="0"/>
              <a:t> 24 hours a day</a:t>
            </a:r>
            <a:r>
              <a:rPr lang="en-GB" dirty="0"/>
              <a:t>.”</a:t>
            </a:r>
            <a:endParaRPr lang="en-CA" dirty="0"/>
          </a:p>
          <a:p>
            <a:pPr algn="ctr"/>
            <a:endParaRPr lang="en-CA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21/25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38862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lang="en-US" sz="4000" b="1" cap="small" dirty="0">
              <a:solidFill>
                <a:schemeClr val="tx2"/>
              </a:solidFill>
              <a:latin typeface="+mj-lt"/>
            </a:endParaRPr>
          </a:p>
          <a:p>
            <a:pPr>
              <a:spcBef>
                <a:spcPct val="0"/>
              </a:spcBef>
            </a:pPr>
            <a:endParaRPr lang="en-US" sz="40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Global standards:</a:t>
            </a:r>
            <a:br>
              <a:rPr lang="en-US" dirty="0"/>
            </a:br>
            <a:r>
              <a:rPr lang="en-US" dirty="0"/>
              <a:t>Step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At least 80% of mothers of term infants report that their babies stayed with them since birth, without separation lasting for more than 1 hour.</a:t>
            </a:r>
          </a:p>
          <a:p>
            <a:r>
              <a:rPr lang="en-US" dirty="0"/>
              <a:t>Observations in the postpartum wards and well-baby observation areas confirm that at least 80% of mothers and babies are together or, if not, have medically justifiable reasons for being separated.</a:t>
            </a:r>
          </a:p>
          <a:p>
            <a:r>
              <a:rPr lang="en-US" dirty="0"/>
              <a:t>At least 80% of mothers of preterm infants confirm that they were encouraged to stay close to their infants, day and night.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21/26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066800"/>
          </a:xfrm>
        </p:spPr>
        <p:txBody>
          <a:bodyPr/>
          <a:lstStyle/>
          <a:p>
            <a:r>
              <a:rPr lang="en-US" b="1" cap="small" dirty="0"/>
              <a:t>Step 8: Responsive feeding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1447800"/>
          </a:xfrm>
        </p:spPr>
        <p:txBody>
          <a:bodyPr/>
          <a:lstStyle/>
          <a:p>
            <a:pPr marL="109728" indent="0" algn="ctr">
              <a:buNone/>
            </a:pPr>
            <a:r>
              <a:rPr lang="en-GB" dirty="0"/>
              <a:t>“Support mothers to recognize and </a:t>
            </a:r>
          </a:p>
          <a:p>
            <a:pPr marL="109728" indent="0" algn="ctr">
              <a:buNone/>
            </a:pPr>
            <a:r>
              <a:rPr lang="en-GB" dirty="0"/>
              <a:t>respond to their infants’ cues for feeding.”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21/27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Global standards:</a:t>
            </a:r>
            <a:br>
              <a:rPr lang="en-US" dirty="0"/>
            </a:br>
            <a:r>
              <a:rPr lang="en-US" dirty="0"/>
              <a:t>Step 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25112"/>
          </a:xfrm>
        </p:spPr>
        <p:txBody>
          <a:bodyPr/>
          <a:lstStyle/>
          <a:p>
            <a:r>
              <a:rPr lang="en-US" dirty="0"/>
              <a:t>At least 80% of breastfeeding mothers of term infants can describe at least two feeding cues. 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At least 80% of breastfeeding mothers of term infants report that they have been advised to feed their babies as often and for as long as the infant wants.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21/28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cap="small" dirty="0"/>
              <a:t>Step 9:</a:t>
            </a:r>
            <a:br>
              <a:rPr lang="en-US" cap="small" dirty="0"/>
            </a:br>
            <a:r>
              <a:rPr lang="en-US" cap="small" dirty="0"/>
              <a:t>Feeding bottles, teats and pacifiers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7543800" cy="3526536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GB" dirty="0"/>
              <a:t>   “Counsel mothers on the use and risks of feeding bottles, teats and pacifiers.” </a:t>
            </a:r>
            <a:endParaRPr lang="en-CA" dirty="0"/>
          </a:p>
          <a:p>
            <a:pPr lvl="0" algn="ctr"/>
            <a:endParaRPr lang="en-CA" dirty="0"/>
          </a:p>
          <a:p>
            <a:pPr algn="ctr"/>
            <a:endParaRPr lang="en-CA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21/29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Quality-improvement process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triad of planning, improvement and control is central to the approach</a:t>
            </a:r>
          </a:p>
          <a:p>
            <a:r>
              <a:rPr lang="en-US" dirty="0"/>
              <a:t>Active participation of the main service providers or front-line implementers</a:t>
            </a:r>
          </a:p>
          <a:p>
            <a:r>
              <a:rPr lang="en-US" dirty="0"/>
              <a:t>Engagement of leadership personnel</a:t>
            </a:r>
          </a:p>
          <a:p>
            <a:r>
              <a:rPr lang="en-US" dirty="0"/>
              <a:t>Measurement and analysis of progress over time</a:t>
            </a:r>
          </a:p>
          <a:p>
            <a:r>
              <a:rPr lang="en-US" dirty="0"/>
              <a:t>External evaluation or assessment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21/3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Global standards:</a:t>
            </a:r>
            <a:br>
              <a:rPr lang="en-US" dirty="0"/>
            </a:br>
            <a:r>
              <a:rPr lang="en-US" dirty="0"/>
              <a:t>Step 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2993136"/>
          </a:xfrm>
        </p:spPr>
        <p:txBody>
          <a:bodyPr/>
          <a:lstStyle/>
          <a:p>
            <a:r>
              <a:rPr lang="en-US" dirty="0"/>
              <a:t>At least 80% of breastfeeding mothers of preterm and term infants report that they have been taught about the risks of using feeding bottles, teats and pacifiers.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21/30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/>
              <a:t>Step 10: Care at discharge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1905000"/>
          </a:xfrm>
        </p:spPr>
        <p:txBody>
          <a:bodyPr/>
          <a:lstStyle/>
          <a:p>
            <a:pPr marL="109728" lvl="0" indent="0" algn="ctr">
              <a:buNone/>
            </a:pPr>
            <a:r>
              <a:rPr lang="en-GB" dirty="0"/>
              <a:t>“Coordinate discharge so that parents and their infants have timely access to ongoing </a:t>
            </a:r>
          </a:p>
          <a:p>
            <a:pPr marL="109728" lvl="0" indent="0" algn="ctr">
              <a:buNone/>
            </a:pPr>
            <a:r>
              <a:rPr lang="en-GB" dirty="0"/>
              <a:t>support and care.” </a:t>
            </a:r>
            <a:endParaRPr lang="en-CA" dirty="0"/>
          </a:p>
          <a:p>
            <a:pPr algn="ctr"/>
            <a:endParaRPr lang="en-CA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21/31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Global standards:</a:t>
            </a:r>
            <a:br>
              <a:rPr lang="en-US" dirty="0"/>
            </a:br>
            <a:r>
              <a:rPr lang="en-US" dirty="0"/>
              <a:t>Step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/>
          <a:lstStyle/>
          <a:p>
            <a:r>
              <a:rPr lang="en-US" dirty="0"/>
              <a:t>At least 80% of mothers of preterm and term infants report that a staff member has informed them where they can access breastfeeding support in their community.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The facility can demonstrate that it coordinates with community services that provide breastfeeding/infant feeding support, including clinical management and mother-to-mother support.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21/32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PDSA Cycle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21/4</a:t>
            </a:r>
          </a:p>
        </p:txBody>
      </p:sp>
      <p:pic>
        <p:nvPicPr>
          <p:cNvPr id="1026" name="Picture 2" descr="C:\Users\Dana\Desktop\Final BFHI Curriculum 2019 DH\PDS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438400"/>
            <a:ext cx="8876908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cap="small" dirty="0"/>
              <a:t>Step 1a: The international code of marketing of breast-milk substitutes and relevant world health assembly resolutions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7543800" cy="3526536"/>
          </a:xfrm>
        </p:spPr>
        <p:txBody>
          <a:bodyPr>
            <a:normAutofit/>
          </a:bodyPr>
          <a:lstStyle/>
          <a:p>
            <a:pPr marL="109728" lvl="0" indent="0" algn="ctr">
              <a:buNone/>
            </a:pPr>
            <a:r>
              <a:rPr lang="en-CA" dirty="0"/>
              <a:t>“Comply fully with the </a:t>
            </a:r>
            <a:r>
              <a:rPr lang="en-CA" i="1" dirty="0"/>
              <a:t>International Code of Marketing of Breast-milk Substitutes </a:t>
            </a:r>
            <a:r>
              <a:rPr lang="en-CA" dirty="0"/>
              <a:t>and relevant World Health Assembly resolutions.”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Global standards:</a:t>
            </a:r>
            <a:br>
              <a:rPr lang="en-US" dirty="0"/>
            </a:br>
            <a:r>
              <a:rPr lang="en-US" dirty="0"/>
              <a:t>Step 1</a:t>
            </a:r>
            <a:r>
              <a:rPr lang="en-US" cap="small" dirty="0"/>
              <a:t>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Autofit/>
          </a:bodyPr>
          <a:lstStyle/>
          <a:p>
            <a:r>
              <a:rPr lang="en-US" sz="2600" dirty="0"/>
              <a:t>All infant formula, feeding bottles and teats used in the facility have been purchased through normal procurement channels and not received through free or subsidized supplies. </a:t>
            </a:r>
          </a:p>
          <a:p>
            <a:pPr>
              <a:buNone/>
            </a:pPr>
            <a:endParaRPr lang="en-US" sz="2600" dirty="0"/>
          </a:p>
          <a:p>
            <a:r>
              <a:rPr lang="en-US" sz="2600" dirty="0"/>
              <a:t>The facility has no display of products covered under the Code or items with logos of companies that produce breast-milk substitutes, feeding bottles and teats, or names of products covered under the Code.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Global standards:</a:t>
            </a:r>
            <a:br>
              <a:rPr lang="en-US" dirty="0"/>
            </a:br>
            <a:r>
              <a:rPr lang="en-US" dirty="0"/>
              <a:t>Step 1</a:t>
            </a:r>
            <a:r>
              <a:rPr lang="en-US" cap="small" dirty="0"/>
              <a:t>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facility has a policy that describes how it abides by the Code, including procurement of breast-milk substitutes, not accepting support or gifts from producers or distributors of products covered by the Code and not giving samples of breast-milk substitutes, feeding bottles or teats to mothers.</a:t>
            </a:r>
          </a:p>
          <a:p>
            <a:r>
              <a:rPr lang="en-US" dirty="0"/>
              <a:t> At least 80% of health professionals who provide antenatal, delivery and/or newborn care can explain at least two elements of the Code.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/>
          </a:bodyPr>
          <a:lstStyle/>
          <a:p>
            <a:r>
              <a:rPr lang="en-US" cap="small" dirty="0"/>
              <a:t>Step 1b: Infant feeding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7543800" cy="3526536"/>
          </a:xfrm>
        </p:spPr>
        <p:txBody>
          <a:bodyPr>
            <a:normAutofit/>
          </a:bodyPr>
          <a:lstStyle/>
          <a:p>
            <a:pPr marL="109728" lvl="0" indent="0" algn="ctr">
              <a:buNone/>
            </a:pPr>
            <a:r>
              <a:rPr lang="en-GB" dirty="0"/>
              <a:t>“Have a written infant feeding policy that is routinely communicated to staff </a:t>
            </a:r>
          </a:p>
          <a:p>
            <a:pPr marL="109728" lvl="0" indent="0" algn="ctr">
              <a:buNone/>
            </a:pPr>
            <a:r>
              <a:rPr lang="en-GB" dirty="0"/>
              <a:t>and parents.”</a:t>
            </a:r>
            <a:endParaRPr lang="en-CA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Global standards:</a:t>
            </a:r>
            <a:br>
              <a:rPr lang="en-US" dirty="0"/>
            </a:br>
            <a:r>
              <a:rPr lang="en-US" dirty="0"/>
              <a:t>Step 1</a:t>
            </a:r>
            <a:r>
              <a:rPr lang="en-US" cap="small" dirty="0"/>
              <a:t>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>
            <a:noAutofit/>
          </a:bodyPr>
          <a:lstStyle/>
          <a:p>
            <a:r>
              <a:rPr lang="en-US" sz="2200" dirty="0"/>
              <a:t>The health facility has a written infant feeding policy that addresses the implementation of all eight key clinical practices of the Ten Steps, Code implementation, and regular competency assessment.</a:t>
            </a:r>
          </a:p>
          <a:p>
            <a:r>
              <a:rPr lang="en-US" sz="2200" dirty="0"/>
              <a:t>Observations in the facility confirm that a summary of the policy is visible to pregnant women, mothers and their families.</a:t>
            </a:r>
          </a:p>
          <a:p>
            <a:r>
              <a:rPr lang="en-US" sz="2200" dirty="0"/>
              <a:t>A review of all clinical protocols or standards related to breastfeeding and infant feeding used by the maternity services indicates that they are in line with BFHI standards and current evidence-based guidelines.</a:t>
            </a:r>
          </a:p>
          <a:p>
            <a:r>
              <a:rPr lang="en-US" sz="2200" dirty="0"/>
              <a:t>At least 80% of clinical staff who provide antenatal, delivery and/or newborn care can explain at least two elements of the infant feeding policy that influence their role in the facility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21/9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5128</TotalTime>
  <Words>1738</Words>
  <Application>Microsoft Macintosh PowerPoint</Application>
  <PresentationFormat>On-screen Show (4:3)</PresentationFormat>
  <Paragraphs>149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Calibri</vt:lpstr>
      <vt:lpstr>Georgia</vt:lpstr>
      <vt:lpstr>Trebuchet MS</vt:lpstr>
      <vt:lpstr>Wingdings 2</vt:lpstr>
      <vt:lpstr>Urban</vt:lpstr>
      <vt:lpstr>Session 21. </vt:lpstr>
      <vt:lpstr>Session 21. Objectives  Facility practices: Implementing the  Ten Steps</vt:lpstr>
      <vt:lpstr>Quality-improvement process </vt:lpstr>
      <vt:lpstr>PDSA Cycle</vt:lpstr>
      <vt:lpstr>Step 1a: The international code of marketing of breast-milk substitutes and relevant world health assembly resolutions</vt:lpstr>
      <vt:lpstr>Global standards: Step 1a</vt:lpstr>
      <vt:lpstr>Global standards: Step 1a</vt:lpstr>
      <vt:lpstr>Step 1b: Infant feeding policy</vt:lpstr>
      <vt:lpstr>Global standards: Step 1b</vt:lpstr>
      <vt:lpstr>Step 1c: Monitoring and data management systems</vt:lpstr>
      <vt:lpstr>Global standards: Step 1c</vt:lpstr>
      <vt:lpstr>Step 2: Staff competency</vt:lpstr>
      <vt:lpstr>Global standards: Step 2</vt:lpstr>
      <vt:lpstr>Step 3: Antenatal information</vt:lpstr>
      <vt:lpstr>Global standards: Step 3</vt:lpstr>
      <vt:lpstr>Global standards: Step 3</vt:lpstr>
      <vt:lpstr>Step 4: Immediate postnatal care</vt:lpstr>
      <vt:lpstr>Global standards: Step 4</vt:lpstr>
      <vt:lpstr>Step 5: Support with breastfeeding</vt:lpstr>
      <vt:lpstr>Global standards: Step 5</vt:lpstr>
      <vt:lpstr>Global standards: Step 5</vt:lpstr>
      <vt:lpstr>Step 6: Supplementation</vt:lpstr>
      <vt:lpstr>Global standards: Step 6</vt:lpstr>
      <vt:lpstr>Global standards: Step 6</vt:lpstr>
      <vt:lpstr> Step 7: Rooming-in</vt:lpstr>
      <vt:lpstr>Global standards: Step 7</vt:lpstr>
      <vt:lpstr>Step 8: Responsive feeding</vt:lpstr>
      <vt:lpstr>Global standards: Step 8</vt:lpstr>
      <vt:lpstr>Step 9: Feeding bottles, teats and pacifiers</vt:lpstr>
      <vt:lpstr>Global standards: Step 9</vt:lpstr>
      <vt:lpstr>Step 10: Care at discharge</vt:lpstr>
      <vt:lpstr>Global standards: Step 10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</dc:title>
  <dc:creator>MUSTAFA, Thahira</dc:creator>
  <cp:lastModifiedBy>Diana Hopkins</cp:lastModifiedBy>
  <cp:revision>89</cp:revision>
  <dcterms:created xsi:type="dcterms:W3CDTF">2019-06-16T08:59:06Z</dcterms:created>
  <dcterms:modified xsi:type="dcterms:W3CDTF">2020-04-19T17:01:54Z</dcterms:modified>
</cp:coreProperties>
</file>