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325" r:id="rId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664"/>
  </p:normalViewPr>
  <p:slideViewPr>
    <p:cSldViewPr>
      <p:cViewPr varScale="1">
        <p:scale>
          <a:sx n="94" d="100"/>
          <a:sy n="94" d="100"/>
        </p:scale>
        <p:origin x="191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99A01FE-F9A1-41AE-98A9-CDE86EFBE341}" type="datetimeFigureOut">
              <a:rPr lang="en-US" smtClean="0"/>
              <a:pPr/>
              <a:t>3/21/20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E58F907-6F06-448E-86B0-6D8D992A4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6FB45E2-D697-4A18-9CE8-A8225B980B0B}" type="datetimeFigureOut">
              <a:rPr lang="en-US" smtClean="0"/>
              <a:pPr/>
              <a:t>3/21/20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3/21/20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3/21/20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3/21/20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3/21/20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3/21/20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FB45E2-D697-4A18-9CE8-A8225B980B0B}" type="datetimeFigureOut">
              <a:rPr lang="en-US" smtClean="0"/>
              <a:pPr/>
              <a:t>3/21/20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6FB45E2-D697-4A18-9CE8-A8225B980B0B}" type="datetimeFigureOut">
              <a:rPr lang="en-US" smtClean="0"/>
              <a:pPr/>
              <a:t>3/21/20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3/21/20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3/21/20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3/21/20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6FB45E2-D697-4A18-9CE8-A8225B980B0B}" type="datetimeFigureOut">
              <a:rPr lang="en-US" smtClean="0"/>
              <a:pPr/>
              <a:t>3/21/20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Session 20.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International Code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20/1</a:t>
            </a:r>
          </a:p>
        </p:txBody>
      </p:sp>
      <p:pic>
        <p:nvPicPr>
          <p:cNvPr id="5" name="Picture 4" descr="UN02057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91000" y="304800"/>
            <a:ext cx="4681728" cy="312115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124200" y="6550223"/>
            <a:ext cx="35654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© UNICEF/UN0205733/</a:t>
            </a:r>
            <a:r>
              <a:rPr lang="en-US" sz="1400" dirty="0" err="1"/>
              <a:t>Njiokiktjien</a:t>
            </a:r>
            <a:r>
              <a:rPr lang="en-US" sz="1400" dirty="0"/>
              <a:t> VII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763000" cy="1371600"/>
          </a:xfrm>
        </p:spPr>
        <p:txBody>
          <a:bodyPr>
            <a:normAutofit/>
          </a:bodyPr>
          <a:lstStyle/>
          <a:p>
            <a:r>
              <a:rPr lang="en-GB" altLang="en-US" dirty="0"/>
              <a:t>Session 20. </a:t>
            </a:r>
            <a:r>
              <a:rPr lang="en-GB" dirty="0"/>
              <a:t>O</a:t>
            </a:r>
            <a:r>
              <a:rPr lang="en-GB" altLang="en-US" dirty="0"/>
              <a:t>bjectives </a:t>
            </a:r>
            <a:br>
              <a:rPr lang="en-GB" altLang="en-US" dirty="0"/>
            </a:br>
            <a:r>
              <a:rPr lang="en-US" dirty="0"/>
              <a:t>The International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7543800" cy="4724400"/>
          </a:xfrm>
        </p:spPr>
        <p:txBody>
          <a:bodyPr>
            <a:normAutofit fontScale="92500" lnSpcReduction="20000"/>
          </a:bodyPr>
          <a:lstStyle/>
          <a:p>
            <a:pPr marL="46038" indent="-46038">
              <a:buNone/>
            </a:pPr>
            <a:r>
              <a:rPr lang="en-GB" altLang="en-US" sz="2700" b="1" dirty="0"/>
              <a:t>After completing this session, participants will be able to:</a:t>
            </a:r>
          </a:p>
          <a:p>
            <a:pPr marL="46038" indent="-46038">
              <a:buNone/>
            </a:pPr>
            <a:endParaRPr lang="en-GB" altLang="en-US" sz="2700" b="1" dirty="0"/>
          </a:p>
          <a:p>
            <a:r>
              <a:rPr lang="en-CA" dirty="0"/>
              <a:t>explain how manufacturers promote breast-milk substitutes;</a:t>
            </a:r>
          </a:p>
          <a:p>
            <a:r>
              <a:rPr lang="en-CA" dirty="0"/>
              <a:t>outline the major provisions of the </a:t>
            </a:r>
            <a:r>
              <a:rPr lang="en-CA" i="1" dirty="0"/>
              <a:t>International Code of Marketing of Breast-milk Substitutes </a:t>
            </a:r>
            <a:r>
              <a:rPr lang="en-CA" dirty="0"/>
              <a:t>and subsequent relevant World Health Assembly resolutions (the Code);</a:t>
            </a:r>
          </a:p>
          <a:p>
            <a:r>
              <a:rPr lang="en-CA" dirty="0"/>
              <a:t>explain the difficulties with donations and samples of breast-milk substitutes milk;</a:t>
            </a:r>
          </a:p>
          <a:p>
            <a:r>
              <a:rPr lang="en-CA" dirty="0"/>
              <a:t>recognize violations of the Code and indicate actions when violations are identified.</a:t>
            </a:r>
          </a:p>
          <a:p>
            <a:pPr marL="358775" indent="-312738">
              <a:spcAft>
                <a:spcPts val="600"/>
              </a:spcAft>
              <a:buNone/>
            </a:pPr>
            <a:endParaRPr lang="en-GB" altLang="en-US" sz="3200" dirty="0"/>
          </a:p>
          <a:p>
            <a:endParaRPr lang="en-CA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20/2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</p:spPr>
        <p:txBody>
          <a:bodyPr>
            <a:normAutofit/>
          </a:bodyPr>
          <a:lstStyle/>
          <a:p>
            <a:r>
              <a:rPr lang="en-US" altLang="en-US" dirty="0"/>
              <a:t>The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543800" cy="5126736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•"/>
            </a:pPr>
            <a:r>
              <a:rPr lang="en-US" altLang="en-US" dirty="0"/>
              <a:t>1981 World Health Assembly adopted the Code, which aims to regulate promotion </a:t>
            </a:r>
            <a:r>
              <a:rPr lang="en-US" altLang="en-US"/>
              <a:t>and marketing of </a:t>
            </a:r>
            <a:r>
              <a:rPr lang="en-US" altLang="en-US" dirty="0"/>
              <a:t>breast-milk substitutes.</a:t>
            </a:r>
          </a:p>
          <a:p>
            <a:pPr>
              <a:buFontTx/>
              <a:buChar char="•"/>
            </a:pPr>
            <a:r>
              <a:rPr lang="en-US" altLang="en-US" dirty="0"/>
              <a:t>The Code is a code of </a:t>
            </a:r>
            <a:r>
              <a:rPr lang="en-US" altLang="en-US" b="1" dirty="0"/>
              <a:t>marketing.</a:t>
            </a:r>
          </a:p>
          <a:p>
            <a:pPr>
              <a:buFontTx/>
              <a:buChar char="•"/>
            </a:pPr>
            <a:r>
              <a:rPr lang="en-CA" dirty="0"/>
              <a:t>Covers all breast-milk substitutes, including infant breast-milk substitutes, follow-up breast-milk substitutes, growing-up milks and any other milk products marketed for babies up to the age of 36 months. </a:t>
            </a:r>
          </a:p>
          <a:p>
            <a:pPr>
              <a:buFontTx/>
              <a:buChar char="•"/>
            </a:pPr>
            <a:r>
              <a:rPr lang="en-CA" dirty="0"/>
              <a:t>Also includes other food such as water, teas and cereals sometimes marketed as suitable for infants under 6 months of age, and also feeding bottles and teats. </a:t>
            </a:r>
            <a:endParaRPr lang="en-US" alt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20/3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892</TotalTime>
  <Words>182</Words>
  <Application>Microsoft Macintosh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Georgia</vt:lpstr>
      <vt:lpstr>Trebuchet MS</vt:lpstr>
      <vt:lpstr>Wingdings 2</vt:lpstr>
      <vt:lpstr>Urban</vt:lpstr>
      <vt:lpstr>Session 20. </vt:lpstr>
      <vt:lpstr>Session 20. Objectives  The International Code</vt:lpstr>
      <vt:lpstr>The Code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1</dc:title>
  <dc:creator>MUSTAFA, Thahira</dc:creator>
  <cp:lastModifiedBy>Diana Hopkins</cp:lastModifiedBy>
  <cp:revision>59</cp:revision>
  <dcterms:created xsi:type="dcterms:W3CDTF">2019-06-16T08:59:06Z</dcterms:created>
  <dcterms:modified xsi:type="dcterms:W3CDTF">2020-03-21T22:58:53Z</dcterms:modified>
</cp:coreProperties>
</file>