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325" r:id="rId4"/>
    <p:sldId id="334" r:id="rId5"/>
    <p:sldId id="335" r:id="rId6"/>
    <p:sldId id="332" r:id="rId7"/>
    <p:sldId id="333" r:id="rId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144040-B08E-499E-B79E-42CA39A8AE16}" v="4" dt="2020-03-12T23:01:45.6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/>
    <p:restoredTop sz="94664"/>
  </p:normalViewPr>
  <p:slideViewPr>
    <p:cSldViewPr>
      <p:cViewPr varScale="1">
        <p:scale>
          <a:sx n="94" d="100"/>
          <a:sy n="94" d="100"/>
        </p:scale>
        <p:origin x="70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99A01FE-F9A1-41AE-98A9-CDE86EFBE341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E58F907-6F06-448E-86B0-6D8D992A4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H" dirty="0"/>
              <a:t>Changed to third person as it is the trainer who will be referring mother to the health worker.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8F907-6F06-448E-86B0-6D8D992A424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69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19.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Discharge care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19/1</a:t>
            </a:r>
          </a:p>
        </p:txBody>
      </p:sp>
      <p:pic>
        <p:nvPicPr>
          <p:cNvPr id="6" name="Picture 5" descr="F2_08112015_FJ_02321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381000"/>
            <a:ext cx="4648200" cy="3098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657600" y="6550223"/>
            <a:ext cx="20714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© WHO/</a:t>
            </a:r>
            <a:r>
              <a:rPr lang="en-US" sz="1400" dirty="0" err="1"/>
              <a:t>Yoshi</a:t>
            </a:r>
            <a:r>
              <a:rPr lang="en-US" sz="1400" dirty="0"/>
              <a:t> Shimizu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763000" cy="1371600"/>
          </a:xfrm>
        </p:spPr>
        <p:txBody>
          <a:bodyPr>
            <a:normAutofit/>
          </a:bodyPr>
          <a:lstStyle/>
          <a:p>
            <a:r>
              <a:rPr lang="en-GB" altLang="en-US" dirty="0"/>
              <a:t>Session 19. </a:t>
            </a:r>
            <a:r>
              <a:rPr lang="en-GB" dirty="0"/>
              <a:t>O</a:t>
            </a:r>
            <a:r>
              <a:rPr lang="en-GB" altLang="en-US" dirty="0"/>
              <a:t>bjectives </a:t>
            </a:r>
            <a:br>
              <a:rPr lang="en-GB" altLang="en-US" dirty="0"/>
            </a:br>
            <a:r>
              <a:rPr lang="en-US" dirty="0"/>
              <a:t>Discharge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543800" cy="4267200"/>
          </a:xfrm>
        </p:spPr>
        <p:txBody>
          <a:bodyPr>
            <a:normAutofit/>
          </a:bodyPr>
          <a:lstStyle/>
          <a:p>
            <a:pPr marL="46038" indent="-46038">
              <a:buNone/>
            </a:pPr>
            <a:r>
              <a:rPr lang="en-GB" altLang="en-US" sz="2700" b="1" dirty="0"/>
              <a:t>After completing this session, participants will be able to:</a:t>
            </a:r>
          </a:p>
          <a:p>
            <a:r>
              <a:rPr lang="en-GB" dirty="0"/>
              <a:t>describe how to prepare a mother/parent/caregiver for discharge</a:t>
            </a:r>
          </a:p>
          <a:p>
            <a:r>
              <a:rPr lang="en-GB" dirty="0"/>
              <a:t>explain the importance of follow-up care for a new mother and her baby</a:t>
            </a:r>
            <a:endParaRPr lang="en-CA" dirty="0"/>
          </a:p>
          <a:p>
            <a:pPr marL="317500" indent="-317500">
              <a:buFont typeface="Arial" panose="020B0604020202020204" pitchFamily="34" charset="0"/>
              <a:buChar char="•"/>
            </a:pPr>
            <a:r>
              <a:rPr lang="en-GB" dirty="0"/>
              <a:t>identify community resources to support breastfeeding.</a:t>
            </a:r>
          </a:p>
          <a:p>
            <a:pPr marL="358775" indent="-312738">
              <a:spcAft>
                <a:spcPts val="600"/>
              </a:spcAft>
              <a:buNone/>
            </a:pPr>
            <a:endParaRPr lang="en-GB" altLang="en-US" sz="3200" dirty="0"/>
          </a:p>
          <a:p>
            <a:endParaRPr lang="en-CA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19/2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458200" cy="10668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Before discharge, mothers/parents/caregivers should understand: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7543800" cy="4288536"/>
          </a:xfrm>
        </p:spPr>
        <p:txBody>
          <a:bodyPr>
            <a:normAutofit/>
          </a:bodyPr>
          <a:lstStyle/>
          <a:p>
            <a:r>
              <a:rPr lang="en-US" dirty="0"/>
              <a:t>how to feed the baby;</a:t>
            </a:r>
          </a:p>
          <a:p>
            <a:r>
              <a:rPr lang="en-US" altLang="en-US" dirty="0"/>
              <a:t>responsive feeding and how to recognize feeding cues;</a:t>
            </a:r>
          </a:p>
          <a:p>
            <a:r>
              <a:rPr lang="en-US" altLang="en-US" dirty="0"/>
              <a:t>the importance of exclusive breastfeeding for 6 months and continued breastfeeding;</a:t>
            </a:r>
          </a:p>
          <a:p>
            <a:r>
              <a:rPr lang="en-US" altLang="en-US" dirty="0"/>
              <a:t>the risks of infant formula and other breast-milk substitutes;</a:t>
            </a:r>
          </a:p>
          <a:p>
            <a:r>
              <a:rPr lang="en-US" altLang="en-US" dirty="0"/>
              <a:t>how to get the ongoing support and help she needs.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19/3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r>
              <a:rPr lang="en-US" dirty="0"/>
              <a:t>Breastfeeding is going well if: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79136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1500"/>
              </a:spcBef>
            </a:pPr>
            <a:endParaRPr lang="en-US" dirty="0"/>
          </a:p>
          <a:p>
            <a:pPr>
              <a:spcBef>
                <a:spcPts val="1500"/>
              </a:spcBef>
            </a:pPr>
            <a:r>
              <a:rPr lang="en-US" dirty="0"/>
              <a:t>your baby is breastfeeding at least 6-8 times in 24 hours;</a:t>
            </a:r>
          </a:p>
          <a:p>
            <a:r>
              <a:rPr lang="en-US" dirty="0"/>
              <a:t>your baby has at least 2-6 good wet diapers every 24 hours;</a:t>
            </a:r>
          </a:p>
          <a:p>
            <a:r>
              <a:rPr lang="en-US" dirty="0"/>
              <a:t>your baby has at least 2-4 tablespoon-sized bowel movements every 24 hours;</a:t>
            </a:r>
          </a:p>
          <a:p>
            <a:r>
              <a:rPr lang="en-US" dirty="0"/>
              <a:t>you can hear your baby swallowing at feeds;</a:t>
            </a:r>
          </a:p>
          <a:p>
            <a:r>
              <a:rPr lang="en-US" dirty="0"/>
              <a:t>your breasts feel softer after a feeding;</a:t>
            </a:r>
          </a:p>
          <a:p>
            <a:r>
              <a:rPr lang="en-US" dirty="0"/>
              <a:t>your nipples are not painful;</a:t>
            </a:r>
          </a:p>
          <a:p>
            <a:r>
              <a:rPr lang="en-US" dirty="0"/>
              <a:t>breastfeeding is an enjoyable experience.</a:t>
            </a:r>
          </a:p>
          <a:p>
            <a:pPr marL="109728" indent="0">
              <a:buNone/>
            </a:pPr>
            <a:r>
              <a:rPr lang="en-US" b="1" dirty="0"/>
              <a:t>Remember:</a:t>
            </a:r>
            <a:r>
              <a:rPr lang="en-US" dirty="0"/>
              <a:t>  If you go home from the health facility in 72 hours or less, your baby should be seen by health worker in 2-3 days and again at 10 days to 2 weeks of again.</a:t>
            </a:r>
          </a:p>
        </p:txBody>
      </p:sp>
      <p:sp>
        <p:nvSpPr>
          <p:cNvPr id="4" name="TextBox 3"/>
          <p:cNvSpPr txBox="1"/>
          <p:nvPr/>
        </p:nvSpPr>
        <p:spPr>
          <a:xfrm flipH="1">
            <a:off x="609600" y="6448449"/>
            <a:ext cx="7543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 err="1"/>
              <a:t>Lauwers</a:t>
            </a:r>
            <a:r>
              <a:rPr lang="en-CA" sz="1100" dirty="0"/>
              <a:t> J, </a:t>
            </a:r>
            <a:r>
              <a:rPr lang="en-CA" sz="1100" dirty="0" err="1"/>
              <a:t>Swisher</a:t>
            </a:r>
            <a:r>
              <a:rPr lang="en-CA" sz="1100" dirty="0"/>
              <a:t> A. Counselling the Nursing Mother:</a:t>
            </a:r>
            <a:r>
              <a:rPr lang="en-US" sz="1100" dirty="0"/>
              <a:t> Counselling the nursing mother 6th Ed. Sudbury (MA): Jones &amp; Bartlett; 2016: 285. 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19/4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Warning signs:</a:t>
            </a:r>
            <a:br>
              <a:rPr lang="en-US" dirty="0"/>
            </a:br>
            <a:r>
              <a:rPr lang="en-US" dirty="0"/>
              <a:t>Please see the health worker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baby is having fewer than 4 good wet diapers a day by day 4 after birth.</a:t>
            </a:r>
          </a:p>
          <a:p>
            <a:r>
              <a:rPr lang="en-US" dirty="0"/>
              <a:t>The baby is having fewer than 3 stools (at least 1 tablespoon) by the 4th day of age or is still having black stool by day 5.</a:t>
            </a:r>
          </a:p>
          <a:p>
            <a:r>
              <a:rPr lang="en-US" dirty="0"/>
              <a:t>The baby is breastfeeding fewer than 8 times a day.</a:t>
            </a:r>
          </a:p>
          <a:p>
            <a:r>
              <a:rPr lang="en-US" dirty="0"/>
              <a:t>The mother’s breast milk is in, but she doesn’t hear her baby swallowing frequently during breastfeeding.</a:t>
            </a:r>
          </a:p>
          <a:p>
            <a:r>
              <a:rPr lang="en-US" dirty="0"/>
              <a:t>Her nipples are painful throughout breastfeeding.</a:t>
            </a:r>
          </a:p>
          <a:p>
            <a:r>
              <a:rPr lang="en-US" dirty="0"/>
              <a:t>Her baby seems to be breastfeeding “all the time” or consistently falls asleep within a minute or two at the breast.</a:t>
            </a:r>
          </a:p>
          <a:p>
            <a:r>
              <a:rPr lang="en-US" dirty="0"/>
              <a:t>The mother doesn’t feel as if her milk has come in by day 5.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19/5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B10EE0-B7C0-4FE3-86BC-6D4F6994E0AE}"/>
              </a:ext>
            </a:extLst>
          </p:cNvPr>
          <p:cNvSpPr txBox="1"/>
          <p:nvPr/>
        </p:nvSpPr>
        <p:spPr>
          <a:xfrm flipH="1">
            <a:off x="685800" y="6427113"/>
            <a:ext cx="7467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 err="1"/>
              <a:t>Lauwers</a:t>
            </a:r>
            <a:r>
              <a:rPr lang="en-CA" sz="1100" dirty="0"/>
              <a:t> J, </a:t>
            </a:r>
            <a:r>
              <a:rPr lang="en-CA" sz="1100" dirty="0" err="1"/>
              <a:t>Swisher</a:t>
            </a:r>
            <a:r>
              <a:rPr lang="en-CA" sz="1100" dirty="0"/>
              <a:t> A. </a:t>
            </a:r>
            <a:r>
              <a:rPr lang="en-US" sz="1100" dirty="0"/>
              <a:t>Counselling the nursing mother 6th Ed. Sudbury (MA): Jones &amp; Bartlett; 2016: 285.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/>
          </a:bodyPr>
          <a:lstStyle/>
          <a:p>
            <a:r>
              <a:rPr lang="en-GB" altLang="en-US" dirty="0"/>
              <a:t>Follow-up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543800" cy="4593336"/>
          </a:xfrm>
        </p:spPr>
        <p:txBody>
          <a:bodyPr>
            <a:normAutofit/>
          </a:bodyPr>
          <a:lstStyle/>
          <a:p>
            <a:r>
              <a:rPr lang="en-US" dirty="0"/>
              <a:t>Important follow-up times</a:t>
            </a:r>
          </a:p>
          <a:p>
            <a:pPr lvl="1"/>
            <a:r>
              <a:rPr lang="en-US" dirty="0"/>
              <a:t>2-4 days after birth</a:t>
            </a:r>
          </a:p>
          <a:p>
            <a:pPr lvl="1"/>
            <a:r>
              <a:rPr lang="en-US" dirty="0"/>
              <a:t>10-14 days after birth</a:t>
            </a:r>
          </a:p>
          <a:p>
            <a:pPr marL="411480" lvl="1" indent="0">
              <a:buNone/>
            </a:pPr>
            <a:endParaRPr lang="en-US" dirty="0"/>
          </a:p>
          <a:p>
            <a:r>
              <a:rPr lang="en-US" dirty="0"/>
              <a:t>At these appointments:</a:t>
            </a:r>
          </a:p>
          <a:p>
            <a:pPr lvl="1"/>
            <a:r>
              <a:rPr lang="en-US" dirty="0"/>
              <a:t>Check the condition of mother and baby</a:t>
            </a:r>
          </a:p>
          <a:p>
            <a:pPr lvl="1"/>
            <a:r>
              <a:rPr lang="en-US" dirty="0"/>
              <a:t>Observe a breastfeed session</a:t>
            </a:r>
          </a:p>
          <a:p>
            <a:pPr lvl="1"/>
            <a:r>
              <a:rPr lang="en-US" dirty="0"/>
              <a:t>Counsel the mother on any difficulties</a:t>
            </a:r>
          </a:p>
          <a:p>
            <a:pPr lvl="1"/>
            <a:r>
              <a:rPr lang="en-US" dirty="0"/>
              <a:t>Explain feeding patterns</a:t>
            </a:r>
          </a:p>
          <a:p>
            <a:pPr lvl="1"/>
            <a:r>
              <a:rPr lang="en-US" dirty="0"/>
              <a:t>Encourage exclusive breastfeeding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19/6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>
            <a:normAutofit/>
          </a:bodyPr>
          <a:lstStyle/>
          <a:p>
            <a:r>
              <a:rPr lang="en-GB" altLang="en-US" dirty="0"/>
              <a:t>Community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001000" cy="535533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Primary health-care centres</a:t>
            </a:r>
          </a:p>
          <a:p>
            <a:r>
              <a:rPr lang="en-US" dirty="0"/>
              <a:t>Community health workers</a:t>
            </a:r>
          </a:p>
          <a:p>
            <a:r>
              <a:rPr lang="en-US" dirty="0"/>
              <a:t>Nurses and midwives</a:t>
            </a:r>
          </a:p>
          <a:p>
            <a:r>
              <a:rPr lang="en-US" dirty="0"/>
              <a:t>Peer supporters / counsellors </a:t>
            </a:r>
          </a:p>
          <a:p>
            <a:r>
              <a:rPr lang="en-US" dirty="0"/>
              <a:t>Lactation professionals, lactation counsellors, educators</a:t>
            </a:r>
          </a:p>
          <a:p>
            <a:r>
              <a:rPr lang="en-US" dirty="0"/>
              <a:t>Breastfeeding clinics</a:t>
            </a:r>
          </a:p>
          <a:p>
            <a:r>
              <a:rPr lang="en-US" dirty="0"/>
              <a:t>Mother-to-mother support groups</a:t>
            </a:r>
          </a:p>
          <a:p>
            <a:r>
              <a:rPr lang="en-US" dirty="0"/>
              <a:t>Breastfeeding support groups</a:t>
            </a:r>
          </a:p>
          <a:p>
            <a:r>
              <a:rPr lang="en-US" dirty="0"/>
              <a:t>Phone lines (hot lines)</a:t>
            </a:r>
          </a:p>
          <a:p>
            <a:r>
              <a:rPr lang="en-US" dirty="0"/>
              <a:t>Printed or online support</a:t>
            </a:r>
          </a:p>
          <a:p>
            <a:r>
              <a:rPr lang="en-US" b="1" dirty="0"/>
              <a:t>What are some examples in your own community?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19/7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1873</TotalTime>
  <Words>533</Words>
  <Application>Microsoft Macintosh PowerPoint</Application>
  <PresentationFormat>On-screen Show (4:3)</PresentationFormat>
  <Paragraphs>67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Georgia</vt:lpstr>
      <vt:lpstr>Trebuchet MS</vt:lpstr>
      <vt:lpstr>Wingdings 2</vt:lpstr>
      <vt:lpstr>Urban</vt:lpstr>
      <vt:lpstr>Session 19. </vt:lpstr>
      <vt:lpstr>Session 19. Objectives  Discharge care</vt:lpstr>
      <vt:lpstr>Before discharge, mothers/parents/caregivers should understand:</vt:lpstr>
      <vt:lpstr>Breastfeeding is going well if:</vt:lpstr>
      <vt:lpstr>Warning signs: Please see the health worker</vt:lpstr>
      <vt:lpstr>Follow-up care</vt:lpstr>
      <vt:lpstr>Community resources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</dc:title>
  <dc:creator>MUSTAFA, Thahira</dc:creator>
  <cp:lastModifiedBy>Diana Hopkins</cp:lastModifiedBy>
  <cp:revision>68</cp:revision>
  <dcterms:created xsi:type="dcterms:W3CDTF">2019-06-16T08:59:06Z</dcterms:created>
  <dcterms:modified xsi:type="dcterms:W3CDTF">2020-03-21T22:56:41Z</dcterms:modified>
</cp:coreProperties>
</file>