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325" r:id="rId4"/>
    <p:sldId id="326" r:id="rId5"/>
    <p:sldId id="330" r:id="rId6"/>
    <p:sldId id="331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64"/>
  </p:normalViewPr>
  <p:slideViewPr>
    <p:cSldViewPr>
      <p:cViewPr varScale="1">
        <p:scale>
          <a:sx n="94" d="100"/>
          <a:sy n="94" d="100"/>
        </p:scale>
        <p:origin x="19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17.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Antenatal preparation for breastfeeding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17/1</a:t>
            </a:r>
          </a:p>
        </p:txBody>
      </p:sp>
      <p:pic>
        <p:nvPicPr>
          <p:cNvPr id="5" name="Picture 4" descr="F10_06092016_PH_39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57200"/>
            <a:ext cx="3962400" cy="2641600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7649CDA8-5AF8-1F47-8165-41387E14F3BF}"/>
              </a:ext>
            </a:extLst>
          </p:cNvPr>
          <p:cNvSpPr txBox="1"/>
          <p:nvPr/>
        </p:nvSpPr>
        <p:spPr>
          <a:xfrm>
            <a:off x="4038600" y="6581001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200" dirty="0"/>
              <a:t>© </a:t>
            </a:r>
            <a:r>
              <a:rPr lang="en-US" sz="1200" dirty="0"/>
              <a:t>WHO/</a:t>
            </a:r>
            <a:r>
              <a:rPr lang="en-US" sz="1200" dirty="0" err="1"/>
              <a:t>Yoshi</a:t>
            </a:r>
            <a:r>
              <a:rPr lang="en-US" sz="1200" dirty="0"/>
              <a:t> Shimizu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3716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17.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Antenatal preparation for breastfeeding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543800" cy="4267200"/>
          </a:xfrm>
        </p:spPr>
        <p:txBody>
          <a:bodyPr>
            <a:normAutofit/>
          </a:bodyPr>
          <a:lstStyle/>
          <a:p>
            <a:pPr marL="46038" indent="-46038">
              <a:buNone/>
            </a:pPr>
            <a:r>
              <a:rPr lang="en-GB" altLang="en-US" sz="2700" b="1" dirty="0"/>
              <a:t>After completing this session, participants will be able to:</a:t>
            </a:r>
          </a:p>
          <a:p>
            <a:r>
              <a:rPr lang="en-CA" dirty="0"/>
              <a:t>outline information to be discussed with pregnant women;</a:t>
            </a:r>
            <a:endParaRPr lang="en-GB" dirty="0"/>
          </a:p>
          <a:p>
            <a:r>
              <a:rPr lang="en-CA" dirty="0"/>
              <a:t>explain the difference between individual and group antenatal sessions;</a:t>
            </a:r>
          </a:p>
          <a:p>
            <a:r>
              <a:rPr lang="en-CA" dirty="0"/>
              <a:t>practise counselling skills to discuss breastfeeding with a </a:t>
            </a:r>
            <a:r>
              <a:rPr lang="en-GB" dirty="0"/>
              <a:t>pregnant woman.</a:t>
            </a:r>
          </a:p>
          <a:p>
            <a:pPr marL="317500" indent="-317500">
              <a:buFont typeface="Arial" panose="020B0604020202020204" pitchFamily="34" charset="0"/>
              <a:buChar char="•"/>
            </a:pPr>
            <a:endParaRPr lang="en-GB" dirty="0"/>
          </a:p>
          <a:p>
            <a:pPr marL="358775" indent="-312738">
              <a:spcAft>
                <a:spcPts val="600"/>
              </a:spcAft>
              <a:buNone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17/2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8411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Antenatal Care (ANC) topic: </a:t>
            </a:r>
            <a:br>
              <a:rPr lang="en-GB" altLang="en-US" dirty="0"/>
            </a:br>
            <a:r>
              <a:rPr lang="en-GB" altLang="en-US" sz="3600" dirty="0"/>
              <a:t>Importance and management of breastfeeding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267200" cy="4593336"/>
          </a:xfrm>
        </p:spPr>
        <p:txBody>
          <a:bodyPr>
            <a:normAutofit fontScale="92500"/>
          </a:bodyPr>
          <a:lstStyle/>
          <a:p>
            <a:r>
              <a:rPr lang="en-US" dirty="0"/>
              <a:t>Counsel all pregnant women and show you want to help them</a:t>
            </a:r>
          </a:p>
          <a:p>
            <a:r>
              <a:rPr lang="en-US" dirty="0"/>
              <a:t>Counsel young women or those having first baby</a:t>
            </a:r>
          </a:p>
          <a:p>
            <a:r>
              <a:rPr lang="en-GB" altLang="en-US" dirty="0"/>
              <a:t>Counsel all women at least twice </a:t>
            </a:r>
            <a:r>
              <a:rPr lang="en-GB" altLang="en-US" dirty="0" err="1"/>
              <a:t>antenatally</a:t>
            </a:r>
            <a:r>
              <a:rPr lang="en-GB" altLang="en-US" dirty="0"/>
              <a:t> about breastfeeding</a:t>
            </a:r>
          </a:p>
          <a:p>
            <a:r>
              <a:rPr lang="en-GB" dirty="0"/>
              <a:t>Remember:  Antenatal breast preparation is not necessary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17/3</a:t>
            </a:r>
          </a:p>
        </p:txBody>
      </p:sp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9D2934B7-1EF0-F74A-874A-515521BF75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590800"/>
            <a:ext cx="3930650" cy="25287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B30F70-8205-644A-9903-DF460097340D}"/>
              </a:ext>
            </a:extLst>
          </p:cNvPr>
          <p:cNvSpPr txBox="1"/>
          <p:nvPr/>
        </p:nvSpPr>
        <p:spPr>
          <a:xfrm>
            <a:off x="5791200" y="5181600"/>
            <a:ext cx="2178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UNICEF/UN077916/Kapoor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Group session: </a:t>
            </a:r>
            <a:br>
              <a:rPr lang="en-GB" altLang="en-US" dirty="0"/>
            </a:br>
            <a:r>
              <a:rPr lang="en-GB" altLang="en-US" dirty="0"/>
              <a:t>Topics to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Importance of breastfeeding and colostrum</a:t>
            </a:r>
          </a:p>
          <a:p>
            <a:r>
              <a:rPr lang="en-US" dirty="0"/>
              <a:t>Global recommendations for exclusive breastfeeding until 6 months and continued breastfeeding</a:t>
            </a:r>
          </a:p>
          <a:p>
            <a:r>
              <a:rPr lang="en-US" dirty="0"/>
              <a:t>Risks of formula and other breast-milk substitutes</a:t>
            </a:r>
          </a:p>
          <a:p>
            <a:r>
              <a:rPr lang="en-US" dirty="0"/>
              <a:t>What happens after delivery</a:t>
            </a:r>
          </a:p>
          <a:p>
            <a:pPr lvl="1"/>
            <a:r>
              <a:rPr lang="en-US" dirty="0"/>
              <a:t>Immediate and sustained skin-to-skin contact</a:t>
            </a:r>
          </a:p>
          <a:p>
            <a:pPr lvl="1"/>
            <a:r>
              <a:rPr lang="en-US" dirty="0"/>
              <a:t>Early initiation of breastfeeding</a:t>
            </a:r>
          </a:p>
          <a:p>
            <a:pPr lvl="1"/>
            <a:r>
              <a:rPr lang="en-US" dirty="0"/>
              <a:t>Rooming-in</a:t>
            </a:r>
          </a:p>
          <a:p>
            <a:r>
              <a:rPr lang="en-US" dirty="0"/>
              <a:t>How to breastfeed</a:t>
            </a:r>
          </a:p>
          <a:p>
            <a:pPr lvl="1"/>
            <a:r>
              <a:rPr lang="en-US" dirty="0"/>
              <a:t>Position and attachment</a:t>
            </a:r>
          </a:p>
          <a:p>
            <a:pPr lvl="1"/>
            <a:r>
              <a:rPr lang="en-US" dirty="0"/>
              <a:t>Responsive and unrestricted feeding</a:t>
            </a:r>
          </a:p>
          <a:p>
            <a:pPr lvl="1"/>
            <a:r>
              <a:rPr lang="en-US" dirty="0"/>
              <a:t>Feeding cues</a:t>
            </a:r>
          </a:p>
          <a:p>
            <a:r>
              <a:rPr lang="en-US" dirty="0"/>
              <a:t>Let women ask questions and discuss in the group</a:t>
            </a:r>
          </a:p>
          <a:p>
            <a:r>
              <a:rPr lang="en-US" dirty="0"/>
              <a:t>Encourage them to share concerns, doubts and feelings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17/4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Individual session: </a:t>
            </a:r>
            <a:br>
              <a:rPr lang="en-GB" altLang="en-US" dirty="0"/>
            </a:br>
            <a:r>
              <a:rPr lang="en-GB" altLang="en-US" dirty="0"/>
              <a:t>Topics to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Give each woman a change to talk privately with you</a:t>
            </a:r>
          </a:p>
          <a:p>
            <a:r>
              <a:rPr lang="en-US" dirty="0"/>
              <a:t>What was her previous experience of breastfeeding? Did she have any difficulties?</a:t>
            </a:r>
          </a:p>
          <a:p>
            <a:r>
              <a:rPr lang="en-US" dirty="0"/>
              <a:t>Does she have any questions or worries?</a:t>
            </a:r>
          </a:p>
          <a:p>
            <a:r>
              <a:rPr lang="en-US" dirty="0"/>
              <a:t>Examine her breasts, if she has concerns</a:t>
            </a:r>
          </a:p>
          <a:p>
            <a:r>
              <a:rPr lang="en-US" dirty="0"/>
              <a:t>Build her confidence in her ability to breastfeed</a:t>
            </a:r>
          </a:p>
          <a:p>
            <a:r>
              <a:rPr lang="en-US" dirty="0"/>
              <a:t>Consider the possibility of HIV, provide counselling about testing, protection and feeding her baby according to national recommendations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17/5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/>
              <a:t>Antenatal counselling</a:t>
            </a:r>
          </a:p>
        </p:txBody>
      </p:sp>
      <p:pic>
        <p:nvPicPr>
          <p:cNvPr id="4" name="Picture 3" descr="Two people standing in a room&#10;&#10;Description automatically generated">
            <a:extLst>
              <a:ext uri="{FF2B5EF4-FFF2-40B4-BE49-F238E27FC236}">
                <a16:creationId xmlns:a16="http://schemas.microsoft.com/office/drawing/2014/main" id="{D4930C7F-4B92-0A42-9E51-71381A3CE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76400"/>
            <a:ext cx="6397749" cy="4265166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17/6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0ED595-6BEE-8647-8CC4-8F554AB8FE62}"/>
              </a:ext>
            </a:extLst>
          </p:cNvPr>
          <p:cNvSpPr txBox="1"/>
          <p:nvPr/>
        </p:nvSpPr>
        <p:spPr>
          <a:xfrm>
            <a:off x="3962400" y="5943600"/>
            <a:ext cx="20529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UNICEF/UN0219972/Yuyuan</a:t>
            </a:r>
            <a:endParaRPr lang="en-US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629</TotalTime>
  <Words>281</Words>
  <Application>Microsoft Macintosh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Trebuchet MS</vt:lpstr>
      <vt:lpstr>Wingdings 2</vt:lpstr>
      <vt:lpstr>Urban</vt:lpstr>
      <vt:lpstr>Session 17. </vt:lpstr>
      <vt:lpstr>Session 17. Objectives  Antenatal preparation for breastfeeding</vt:lpstr>
      <vt:lpstr>Antenatal Care (ANC) topic:  Importance and management of breastfeeding</vt:lpstr>
      <vt:lpstr>Group session:  Topics to cover</vt:lpstr>
      <vt:lpstr>Individual session:  Topics to cover</vt:lpstr>
      <vt:lpstr>Antenatal counselling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Diana Hopkins</cp:lastModifiedBy>
  <cp:revision>61</cp:revision>
  <dcterms:created xsi:type="dcterms:W3CDTF">2019-06-16T08:59:06Z</dcterms:created>
  <dcterms:modified xsi:type="dcterms:W3CDTF">2020-03-21T22:29:24Z</dcterms:modified>
</cp:coreProperties>
</file>