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328" r:id="rId4"/>
    <p:sldId id="329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64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TAFA, Thahira" userId="a69490f8-57fc-43d2-967b-7897a420b31a" providerId="ADAL" clId="{6A388C1F-7992-4E73-9EE2-EC12634A57DA}"/>
    <pc:docChg chg="undo custSel addSld delSld modSld">
      <pc:chgData name="MUSTAFA, Thahira" userId="a69490f8-57fc-43d2-967b-7897a420b31a" providerId="ADAL" clId="{6A388C1F-7992-4E73-9EE2-EC12634A57DA}" dt="2020-07-24T10:04:02.484" v="11" actId="20577"/>
      <pc:docMkLst>
        <pc:docMk/>
      </pc:docMkLst>
      <pc:sldChg chg="modSp mod">
        <pc:chgData name="MUSTAFA, Thahira" userId="a69490f8-57fc-43d2-967b-7897a420b31a" providerId="ADAL" clId="{6A388C1F-7992-4E73-9EE2-EC12634A57DA}" dt="2020-07-24T09:58:23.659" v="2" actId="6549"/>
        <pc:sldMkLst>
          <pc:docMk/>
          <pc:sldMk cId="0" sldId="257"/>
        </pc:sldMkLst>
        <pc:spChg chg="mod">
          <ac:chgData name="MUSTAFA, Thahira" userId="a69490f8-57fc-43d2-967b-7897a420b31a" providerId="ADAL" clId="{6A388C1F-7992-4E73-9EE2-EC12634A57DA}" dt="2020-07-24T09:58:23.659" v="2" actId="6549"/>
          <ac:spMkLst>
            <pc:docMk/>
            <pc:sldMk cId="0" sldId="257"/>
            <ac:spMk id="3" creationId="{00000000-0000-0000-0000-000000000000}"/>
          </ac:spMkLst>
        </pc:spChg>
      </pc:sldChg>
      <pc:sldChg chg="add del">
        <pc:chgData name="MUSTAFA, Thahira" userId="a69490f8-57fc-43d2-967b-7897a420b31a" providerId="ADAL" clId="{6A388C1F-7992-4E73-9EE2-EC12634A57DA}" dt="2020-07-24T10:03:46.108" v="5" actId="47"/>
        <pc:sldMkLst>
          <pc:docMk/>
          <pc:sldMk cId="0" sldId="325"/>
        </pc:sldMkLst>
      </pc:sldChg>
      <pc:sldChg chg="add del">
        <pc:chgData name="MUSTAFA, Thahira" userId="a69490f8-57fc-43d2-967b-7897a420b31a" providerId="ADAL" clId="{6A388C1F-7992-4E73-9EE2-EC12634A57DA}" dt="2020-07-24T10:03:47.385" v="6" actId="47"/>
        <pc:sldMkLst>
          <pc:docMk/>
          <pc:sldMk cId="0" sldId="326"/>
        </pc:sldMkLst>
      </pc:sldChg>
      <pc:sldChg chg="add del">
        <pc:chgData name="MUSTAFA, Thahira" userId="a69490f8-57fc-43d2-967b-7897a420b31a" providerId="ADAL" clId="{6A388C1F-7992-4E73-9EE2-EC12634A57DA}" dt="2020-07-24T10:03:49.066" v="7" actId="47"/>
        <pc:sldMkLst>
          <pc:docMk/>
          <pc:sldMk cId="0" sldId="327"/>
        </pc:sldMkLst>
      </pc:sldChg>
      <pc:sldChg chg="modSp mod">
        <pc:chgData name="MUSTAFA, Thahira" userId="a69490f8-57fc-43d2-967b-7897a420b31a" providerId="ADAL" clId="{6A388C1F-7992-4E73-9EE2-EC12634A57DA}" dt="2020-07-24T10:03:58.214" v="9" actId="20577"/>
        <pc:sldMkLst>
          <pc:docMk/>
          <pc:sldMk cId="0" sldId="328"/>
        </pc:sldMkLst>
        <pc:spChg chg="mod">
          <ac:chgData name="MUSTAFA, Thahira" userId="a69490f8-57fc-43d2-967b-7897a420b31a" providerId="ADAL" clId="{6A388C1F-7992-4E73-9EE2-EC12634A57DA}" dt="2020-07-24T10:03:58.214" v="9" actId="20577"/>
          <ac:spMkLst>
            <pc:docMk/>
            <pc:sldMk cId="0" sldId="328"/>
            <ac:spMk id="4" creationId="{00000000-0000-0000-0000-000000000000}"/>
          </ac:spMkLst>
        </pc:spChg>
      </pc:sldChg>
      <pc:sldChg chg="modSp mod">
        <pc:chgData name="MUSTAFA, Thahira" userId="a69490f8-57fc-43d2-967b-7897a420b31a" providerId="ADAL" clId="{6A388C1F-7992-4E73-9EE2-EC12634A57DA}" dt="2020-07-24T10:04:02.484" v="11" actId="20577"/>
        <pc:sldMkLst>
          <pc:docMk/>
          <pc:sldMk cId="0" sldId="329"/>
        </pc:sldMkLst>
        <pc:spChg chg="mod">
          <ac:chgData name="MUSTAFA, Thahira" userId="a69490f8-57fc-43d2-967b-7897a420b31a" providerId="ADAL" clId="{6A388C1F-7992-4E73-9EE2-EC12634A57DA}" dt="2020-07-24T10:04:02.484" v="11" actId="20577"/>
          <ac:spMkLst>
            <pc:docMk/>
            <pc:sldMk cId="0" sldId="329"/>
            <ac:spMk id="3" creationId="{9A9D4AB8-C643-BE4B-81BD-59D7841466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16.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Maternal health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16/1</a:t>
            </a:r>
          </a:p>
        </p:txBody>
      </p:sp>
      <p:pic>
        <p:nvPicPr>
          <p:cNvPr id="5" name="Picture 4" descr="F7_08102015_KH_09305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304800"/>
            <a:ext cx="4257735" cy="3097124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7649CDA8-5AF8-1F47-8165-41387E14F3BF}"/>
              </a:ext>
            </a:extLst>
          </p:cNvPr>
          <p:cNvSpPr txBox="1"/>
          <p:nvPr/>
        </p:nvSpPr>
        <p:spPr>
          <a:xfrm>
            <a:off x="3505200" y="65810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/>
              <a:t>© </a:t>
            </a:r>
            <a:r>
              <a:rPr lang="en-US" sz="1200" dirty="0"/>
              <a:t>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16.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Maternal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543800" cy="42672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GB" dirty="0"/>
              <a:t>help a mother who is ill continue breastfeeding;</a:t>
            </a:r>
          </a:p>
          <a:p>
            <a:r>
              <a:rPr lang="en-GB" dirty="0"/>
              <a:t>describe how to help a mother who is taking medications while breastfeeding;</a:t>
            </a:r>
          </a:p>
          <a:p>
            <a:pPr marL="317500" indent="-317500">
              <a:buFont typeface="Arial" panose="020B0604020202020204" pitchFamily="34" charset="0"/>
              <a:buChar char="•"/>
            </a:pPr>
            <a:endParaRPr lang="en-GB" dirty="0"/>
          </a:p>
          <a:p>
            <a:pPr marL="358775" indent="-312738">
              <a:spcAft>
                <a:spcPts val="600"/>
              </a:spcAft>
              <a:buNone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16/2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help sick mother breastfeed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r>
              <a:rPr lang="en-US" sz="2000" dirty="0"/>
              <a:t>Any ill woman</a:t>
            </a:r>
          </a:p>
          <a:p>
            <a:pPr lvl="1"/>
            <a:r>
              <a:rPr lang="en-GB" altLang="en-US" sz="2000" dirty="0"/>
              <a:t>Reassure her she can continue to breastfeed, and you will help her. Encourage her to continue</a:t>
            </a:r>
            <a:endParaRPr lang="en-US" sz="2000" dirty="0"/>
          </a:p>
          <a:p>
            <a:r>
              <a:rPr lang="en-US" sz="2000" dirty="0"/>
              <a:t>If admitted to health-care facility</a:t>
            </a:r>
          </a:p>
          <a:p>
            <a:pPr lvl="1"/>
            <a:r>
              <a:rPr lang="en-GB" altLang="en-US" sz="2000" dirty="0"/>
              <a:t>Admit baby with her</a:t>
            </a:r>
            <a:endParaRPr lang="en-US" sz="2000" dirty="0"/>
          </a:p>
          <a:p>
            <a:r>
              <a:rPr lang="en-US" sz="2000" dirty="0"/>
              <a:t>Fever</a:t>
            </a:r>
          </a:p>
          <a:p>
            <a:pPr lvl="1"/>
            <a:r>
              <a:rPr lang="en-GB" altLang="en-US" sz="2000" dirty="0"/>
              <a:t>Give her plenty to drink</a:t>
            </a:r>
            <a:endParaRPr lang="en-US" sz="2000" dirty="0"/>
          </a:p>
          <a:p>
            <a:r>
              <a:rPr lang="en-US" sz="2000" dirty="0"/>
              <a:t>If she feels unwell or unwilling to breastfeed</a:t>
            </a:r>
          </a:p>
          <a:p>
            <a:pPr lvl="1"/>
            <a:r>
              <a:rPr lang="en-GB" altLang="en-US" sz="2000" dirty="0"/>
              <a:t>Help her to express her breast milk and feed by cup</a:t>
            </a:r>
            <a:endParaRPr lang="en-US" sz="2000" dirty="0"/>
          </a:p>
          <a:p>
            <a:r>
              <a:rPr lang="en-US" sz="2000" dirty="0"/>
              <a:t>Extremely ill</a:t>
            </a:r>
          </a:p>
          <a:p>
            <a:pPr lvl="1"/>
            <a:r>
              <a:rPr lang="en-GB" altLang="en-US" sz="2000" dirty="0"/>
              <a:t>Consider expressing her breast milk and feeding by cup</a:t>
            </a:r>
            <a:endParaRPr lang="en-US" sz="2000" dirty="0"/>
          </a:p>
          <a:p>
            <a:r>
              <a:rPr lang="en-US" sz="2000" dirty="0"/>
              <a:t>Mentally ill</a:t>
            </a:r>
          </a:p>
          <a:p>
            <a:pPr lvl="1"/>
            <a:r>
              <a:rPr lang="en-US" sz="2000" dirty="0"/>
              <a:t>Find a companion to care for mother baby together</a:t>
            </a:r>
          </a:p>
          <a:p>
            <a:r>
              <a:rPr lang="en-US" sz="2000" dirty="0"/>
              <a:t>When mother recovers</a:t>
            </a:r>
          </a:p>
          <a:p>
            <a:pPr lvl="1"/>
            <a:r>
              <a:rPr lang="en-GB" altLang="en-US" sz="2000" dirty="0"/>
              <a:t>Help her to increase her breast milk supply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324600"/>
            <a:ext cx="1295400" cy="533400"/>
          </a:xfrm>
        </p:spPr>
        <p:txBody>
          <a:bodyPr/>
          <a:lstStyle/>
          <a:p>
            <a:r>
              <a:rPr lang="en-US" sz="1800" dirty="0"/>
              <a:t>16/3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Breastfeeding and mother’s medications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329812"/>
              </p:ext>
            </p:extLst>
          </p:nvPr>
        </p:nvGraphicFramePr>
        <p:xfrm>
          <a:off x="457200" y="1600200"/>
          <a:ext cx="8229600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Type</a:t>
                      </a:r>
                      <a:r>
                        <a:rPr lang="en-US" sz="1700" baseline="0" dirty="0"/>
                        <a:t> of medication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Breastfeeding</a:t>
                      </a:r>
                      <a:r>
                        <a:rPr lang="en-US" sz="1700" baseline="0" dirty="0"/>
                        <a:t> management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-Some anticancer drugs</a:t>
                      </a:r>
                    </a:p>
                    <a:p>
                      <a:r>
                        <a:rPr lang="en-US" sz="1700" dirty="0"/>
                        <a:t>-Radioactive substances (temporarily)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Breastfeeding contraindicated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-Psychiatric</a:t>
                      </a:r>
                      <a:r>
                        <a:rPr lang="en-US" sz="1700" baseline="0" dirty="0"/>
                        <a:t> drugs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aseline="0" dirty="0"/>
                        <a:t>-Anticonvulsants</a:t>
                      </a:r>
                      <a:endParaRPr lang="en-US" sz="1700" dirty="0"/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-Continue breastfeeding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-Side-effects possible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-Monitor</a:t>
                      </a:r>
                      <a:r>
                        <a:rPr lang="en-US" sz="1700" baseline="0" dirty="0"/>
                        <a:t> baby for drowsiness</a:t>
                      </a:r>
                      <a:endParaRPr lang="en-US" sz="1700" dirty="0"/>
                    </a:p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-</a:t>
                      </a:r>
                      <a:r>
                        <a:rPr lang="en-US" sz="1700" dirty="0" err="1"/>
                        <a:t>Chloramphenicol</a:t>
                      </a:r>
                      <a:r>
                        <a:rPr lang="en-US" sz="1700" dirty="0"/>
                        <a:t>, tetracycline, </a:t>
                      </a:r>
                      <a:r>
                        <a:rPr lang="en-US" sz="1700" dirty="0" err="1"/>
                        <a:t>metronidazole</a:t>
                      </a:r>
                      <a:r>
                        <a:rPr lang="en-US" sz="1700" dirty="0"/>
                        <a:t>,</a:t>
                      </a:r>
                      <a:r>
                        <a:rPr lang="en-US" sz="1700" baseline="0" dirty="0"/>
                        <a:t> s</a:t>
                      </a:r>
                      <a:r>
                        <a:rPr lang="en-US" sz="1700" dirty="0"/>
                        <a:t>ulfonamides, co-</a:t>
                      </a:r>
                      <a:r>
                        <a:rPr lang="en-US" sz="1700" dirty="0" err="1"/>
                        <a:t>trimoxazole</a:t>
                      </a:r>
                      <a:r>
                        <a:rPr lang="en-US" sz="1700" dirty="0"/>
                        <a:t>,</a:t>
                      </a:r>
                      <a:r>
                        <a:rPr lang="en-US" sz="1700" baseline="0" dirty="0"/>
                        <a:t> </a:t>
                      </a:r>
                      <a:r>
                        <a:rPr lang="en-US" sz="1700" baseline="0" dirty="0" err="1"/>
                        <a:t>dapsone</a:t>
                      </a:r>
                      <a:endParaRPr lang="en-US" sz="1700" dirty="0"/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-Use alternative</a:t>
                      </a:r>
                      <a:r>
                        <a:rPr lang="en-US" sz="1700" baseline="0" dirty="0"/>
                        <a:t> drug if possible</a:t>
                      </a:r>
                    </a:p>
                    <a:p>
                      <a:r>
                        <a:rPr lang="en-US" sz="1700" baseline="0" dirty="0"/>
                        <a:t>-Monitor baby for jaundice</a:t>
                      </a:r>
                      <a:endParaRPr lang="en-US" sz="1700" dirty="0"/>
                    </a:p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-Estrogen-containing contraceptives</a:t>
                      </a:r>
                    </a:p>
                    <a:p>
                      <a:r>
                        <a:rPr lang="en-US" sz="1700" dirty="0"/>
                        <a:t>-</a:t>
                      </a:r>
                      <a:r>
                        <a:rPr lang="en-US" sz="1700" dirty="0" err="1"/>
                        <a:t>Thiazide</a:t>
                      </a:r>
                      <a:r>
                        <a:rPr lang="en-US" sz="1700" dirty="0"/>
                        <a:t> diuretics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-Use alternative drug</a:t>
                      </a:r>
                    </a:p>
                    <a:p>
                      <a:r>
                        <a:rPr lang="en-US" sz="1700" dirty="0"/>
                        <a:t>-May decrease milk supply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Most commonly used drugs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Safe in usual dosages</a:t>
                      </a:r>
                      <a:r>
                        <a:rPr lang="en-US" sz="1700" baseline="0" dirty="0"/>
                        <a:t> for breastfeeding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A9D4AB8-C643-BE4B-81BD-59D78414668C}"/>
              </a:ext>
            </a:extLst>
          </p:cNvPr>
          <p:cNvSpPr txBox="1"/>
          <p:nvPr/>
        </p:nvSpPr>
        <p:spPr>
          <a:xfrm>
            <a:off x="8229600" y="648693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dirty="0">
                <a:solidFill>
                  <a:schemeClr val="accent2"/>
                </a:solidFill>
              </a:rPr>
              <a:t>16/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endParaRPr lang="en-CH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518</TotalTime>
  <Words>234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Trebuchet MS</vt:lpstr>
      <vt:lpstr>Wingdings 2</vt:lpstr>
      <vt:lpstr>Urban</vt:lpstr>
      <vt:lpstr>Session 16. </vt:lpstr>
      <vt:lpstr>Session 16. Objectives  Maternal health</vt:lpstr>
      <vt:lpstr>How to help sick mother breastfeed</vt:lpstr>
      <vt:lpstr>Breastfeeding and mother’s medications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Thahira Shireen Mustafa</cp:lastModifiedBy>
  <cp:revision>59</cp:revision>
  <dcterms:created xsi:type="dcterms:W3CDTF">2019-06-16T08:59:06Z</dcterms:created>
  <dcterms:modified xsi:type="dcterms:W3CDTF">2020-07-24T10:04:30Z</dcterms:modified>
</cp:coreProperties>
</file>