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4"/>
  </p:sldMasterIdLst>
  <p:notesMasterIdLst>
    <p:notesMasterId r:id="rId12"/>
  </p:notesMasterIdLst>
  <p:sldIdLst>
    <p:sldId id="256" r:id="rId5"/>
    <p:sldId id="257" r:id="rId6"/>
    <p:sldId id="319" r:id="rId7"/>
    <p:sldId id="321" r:id="rId8"/>
    <p:sldId id="325" r:id="rId9"/>
    <p:sldId id="326" r:id="rId10"/>
    <p:sldId id="323" r:id="rId1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/>
    <p:restoredTop sz="94664"/>
  </p:normalViewPr>
  <p:slideViewPr>
    <p:cSldViewPr>
      <p:cViewPr varScale="1">
        <p:scale>
          <a:sx n="59" d="100"/>
          <a:sy n="59" d="100"/>
        </p:scale>
        <p:origin x="142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STAFA, Thahira" userId="a69490f8-57fc-43d2-967b-7897a420b31a" providerId="ADAL" clId="{909E9F8C-32BE-4711-8182-4C2E83B08464}"/>
    <pc:docChg chg="undo custSel addSld delSld modSld sldOrd">
      <pc:chgData name="MUSTAFA, Thahira" userId="a69490f8-57fc-43d2-967b-7897a420b31a" providerId="ADAL" clId="{909E9F8C-32BE-4711-8182-4C2E83B08464}" dt="2020-03-13T03:04:18.706" v="818" actId="6549"/>
      <pc:docMkLst>
        <pc:docMk/>
      </pc:docMkLst>
      <pc:sldChg chg="modSp mod">
        <pc:chgData name="MUSTAFA, Thahira" userId="a69490f8-57fc-43d2-967b-7897a420b31a" providerId="ADAL" clId="{909E9F8C-32BE-4711-8182-4C2E83B08464}" dt="2020-03-13T02:30:49.798" v="756" actId="20577"/>
        <pc:sldMkLst>
          <pc:docMk/>
          <pc:sldMk cId="0" sldId="257"/>
        </pc:sldMkLst>
        <pc:spChg chg="mod">
          <ac:chgData name="MUSTAFA, Thahira" userId="a69490f8-57fc-43d2-967b-7897a420b31a" providerId="ADAL" clId="{909E9F8C-32BE-4711-8182-4C2E83B08464}" dt="2020-03-13T02:30:49.798" v="756" actId="20577"/>
          <ac:spMkLst>
            <pc:docMk/>
            <pc:sldMk cId="0" sldId="257"/>
            <ac:spMk id="3" creationId="{00000000-0000-0000-0000-000000000000}"/>
          </ac:spMkLst>
        </pc:spChg>
      </pc:sldChg>
      <pc:sldChg chg="modSp mod ord">
        <pc:chgData name="MUSTAFA, Thahira" userId="a69490f8-57fc-43d2-967b-7897a420b31a" providerId="ADAL" clId="{909E9F8C-32BE-4711-8182-4C2E83B08464}" dt="2020-03-13T02:53:09.549" v="790" actId="5793"/>
        <pc:sldMkLst>
          <pc:docMk/>
          <pc:sldMk cId="0" sldId="319"/>
        </pc:sldMkLst>
        <pc:spChg chg="mod">
          <ac:chgData name="MUSTAFA, Thahira" userId="a69490f8-57fc-43d2-967b-7897a420b31a" providerId="ADAL" clId="{909E9F8C-32BE-4711-8182-4C2E83B08464}" dt="2020-03-13T02:53:09.549" v="790" actId="5793"/>
          <ac:spMkLst>
            <pc:docMk/>
            <pc:sldMk cId="0" sldId="319"/>
            <ac:spMk id="3" creationId="{00000000-0000-0000-0000-000000000000}"/>
          </ac:spMkLst>
        </pc:spChg>
      </pc:sldChg>
      <pc:sldChg chg="modSp mod ord">
        <pc:chgData name="MUSTAFA, Thahira" userId="a69490f8-57fc-43d2-967b-7897a420b31a" providerId="ADAL" clId="{909E9F8C-32BE-4711-8182-4C2E83B08464}" dt="2020-03-13T03:04:18.706" v="818" actId="6549"/>
        <pc:sldMkLst>
          <pc:docMk/>
          <pc:sldMk cId="0" sldId="321"/>
        </pc:sldMkLst>
        <pc:spChg chg="mod">
          <ac:chgData name="MUSTAFA, Thahira" userId="a69490f8-57fc-43d2-967b-7897a420b31a" providerId="ADAL" clId="{909E9F8C-32BE-4711-8182-4C2E83B08464}" dt="2020-03-13T03:04:18.706" v="818" actId="6549"/>
          <ac:spMkLst>
            <pc:docMk/>
            <pc:sldMk cId="0" sldId="321"/>
            <ac:spMk id="3" creationId="{00000000-0000-0000-0000-000000000000}"/>
          </ac:spMkLst>
        </pc:spChg>
      </pc:sldChg>
      <pc:sldChg chg="addSp delSp modSp mod">
        <pc:chgData name="MUSTAFA, Thahira" userId="a69490f8-57fc-43d2-967b-7897a420b31a" providerId="ADAL" clId="{909E9F8C-32BE-4711-8182-4C2E83B08464}" dt="2020-03-13T02:49:04.196" v="785" actId="14100"/>
        <pc:sldMkLst>
          <pc:docMk/>
          <pc:sldMk cId="0" sldId="323"/>
        </pc:sldMkLst>
        <pc:spChg chg="add del mod">
          <ac:chgData name="MUSTAFA, Thahira" userId="a69490f8-57fc-43d2-967b-7897a420b31a" providerId="ADAL" clId="{909E9F8C-32BE-4711-8182-4C2E83B08464}" dt="2020-03-13T02:38:38.633" v="775" actId="478"/>
          <ac:spMkLst>
            <pc:docMk/>
            <pc:sldMk cId="0" sldId="323"/>
            <ac:spMk id="3" creationId="{00000000-0000-0000-0000-000000000000}"/>
          </ac:spMkLst>
        </pc:spChg>
        <pc:spChg chg="mod">
          <ac:chgData name="MUSTAFA, Thahira" userId="a69490f8-57fc-43d2-967b-7897a420b31a" providerId="ADAL" clId="{909E9F8C-32BE-4711-8182-4C2E83B08464}" dt="2020-03-13T02:49:04.196" v="785" actId="14100"/>
          <ac:spMkLst>
            <pc:docMk/>
            <pc:sldMk cId="0" sldId="323"/>
            <ac:spMk id="6" creationId="{00000000-0000-0000-0000-000000000000}"/>
          </ac:spMkLst>
        </pc:spChg>
        <pc:spChg chg="add del mod">
          <ac:chgData name="MUSTAFA, Thahira" userId="a69490f8-57fc-43d2-967b-7897a420b31a" providerId="ADAL" clId="{909E9F8C-32BE-4711-8182-4C2E83B08464}" dt="2020-03-13T02:38:38.633" v="775" actId="478"/>
          <ac:spMkLst>
            <pc:docMk/>
            <pc:sldMk cId="0" sldId="323"/>
            <ac:spMk id="8" creationId="{52421340-BB11-4338-8967-8721F2F7EDC7}"/>
          </ac:spMkLst>
        </pc:spChg>
        <pc:graphicFrameChg chg="mod modGraphic">
          <ac:chgData name="MUSTAFA, Thahira" userId="a69490f8-57fc-43d2-967b-7897a420b31a" providerId="ADAL" clId="{909E9F8C-32BE-4711-8182-4C2E83B08464}" dt="2020-03-13T02:38:10.941" v="760" actId="1076"/>
          <ac:graphicFrameMkLst>
            <pc:docMk/>
            <pc:sldMk cId="0" sldId="323"/>
            <ac:graphicFrameMk id="4" creationId="{00000000-0000-0000-0000-000000000000}"/>
          </ac:graphicFrameMkLst>
        </pc:graphicFrameChg>
      </pc:sldChg>
      <pc:sldChg chg="add del">
        <pc:chgData name="MUSTAFA, Thahira" userId="a69490f8-57fc-43d2-967b-7897a420b31a" providerId="ADAL" clId="{909E9F8C-32BE-4711-8182-4C2E83B08464}" dt="2020-03-13T02:27:01.374" v="705" actId="47"/>
        <pc:sldMkLst>
          <pc:docMk/>
          <pc:sldMk cId="3242520390" sldId="324"/>
        </pc:sldMkLst>
      </pc:sldChg>
      <pc:sldChg chg="delSp modSp add mod">
        <pc:chgData name="MUSTAFA, Thahira" userId="a69490f8-57fc-43d2-967b-7897a420b31a" providerId="ADAL" clId="{909E9F8C-32BE-4711-8182-4C2E83B08464}" dt="2020-03-13T02:12:33.578" v="338" actId="6549"/>
        <pc:sldMkLst>
          <pc:docMk/>
          <pc:sldMk cId="2384188510" sldId="325"/>
        </pc:sldMkLst>
        <pc:spChg chg="mod">
          <ac:chgData name="MUSTAFA, Thahira" userId="a69490f8-57fc-43d2-967b-7897a420b31a" providerId="ADAL" clId="{909E9F8C-32BE-4711-8182-4C2E83B08464}" dt="2020-03-13T02:06:08.094" v="67" actId="6549"/>
          <ac:spMkLst>
            <pc:docMk/>
            <pc:sldMk cId="2384188510" sldId="325"/>
            <ac:spMk id="2" creationId="{00000000-0000-0000-0000-000000000000}"/>
          </ac:spMkLst>
        </pc:spChg>
        <pc:spChg chg="mod">
          <ac:chgData name="MUSTAFA, Thahira" userId="a69490f8-57fc-43d2-967b-7897a420b31a" providerId="ADAL" clId="{909E9F8C-32BE-4711-8182-4C2E83B08464}" dt="2020-03-13T02:12:33.578" v="338" actId="6549"/>
          <ac:spMkLst>
            <pc:docMk/>
            <pc:sldMk cId="2384188510" sldId="325"/>
            <ac:spMk id="3" creationId="{00000000-0000-0000-0000-000000000000}"/>
          </ac:spMkLst>
        </pc:spChg>
        <pc:spChg chg="del">
          <ac:chgData name="MUSTAFA, Thahira" userId="a69490f8-57fc-43d2-967b-7897a420b31a" providerId="ADAL" clId="{909E9F8C-32BE-4711-8182-4C2E83B08464}" dt="2020-03-13T02:10:54.920" v="261" actId="478"/>
          <ac:spMkLst>
            <pc:docMk/>
            <pc:sldMk cId="2384188510" sldId="325"/>
            <ac:spMk id="4" creationId="{00000000-0000-0000-0000-000000000000}"/>
          </ac:spMkLst>
        </pc:spChg>
      </pc:sldChg>
      <pc:sldChg chg="addSp delSp modSp add mod">
        <pc:chgData name="MUSTAFA, Thahira" userId="a69490f8-57fc-43d2-967b-7897a420b31a" providerId="ADAL" clId="{909E9F8C-32BE-4711-8182-4C2E83B08464}" dt="2020-03-13T02:29:53.469" v="745" actId="20577"/>
        <pc:sldMkLst>
          <pc:docMk/>
          <pc:sldMk cId="465566324" sldId="326"/>
        </pc:sldMkLst>
        <pc:spChg chg="mod">
          <ac:chgData name="MUSTAFA, Thahira" userId="a69490f8-57fc-43d2-967b-7897a420b31a" providerId="ADAL" clId="{909E9F8C-32BE-4711-8182-4C2E83B08464}" dt="2020-03-13T02:18:03.798" v="415" actId="1076"/>
          <ac:spMkLst>
            <pc:docMk/>
            <pc:sldMk cId="465566324" sldId="326"/>
            <ac:spMk id="2" creationId="{05A611A2-FC1F-4A4C-B5F8-DFC61D918B8A}"/>
          </ac:spMkLst>
        </pc:spChg>
        <pc:spChg chg="mod">
          <ac:chgData name="MUSTAFA, Thahira" userId="a69490f8-57fc-43d2-967b-7897a420b31a" providerId="ADAL" clId="{909E9F8C-32BE-4711-8182-4C2E83B08464}" dt="2020-03-13T02:29:53.469" v="745" actId="20577"/>
          <ac:spMkLst>
            <pc:docMk/>
            <pc:sldMk cId="465566324" sldId="326"/>
            <ac:spMk id="3" creationId="{01E83B10-8022-4600-AB89-6265703AC658}"/>
          </ac:spMkLst>
        </pc:spChg>
        <pc:spChg chg="add del">
          <ac:chgData name="MUSTAFA, Thahira" userId="a69490f8-57fc-43d2-967b-7897a420b31a" providerId="ADAL" clId="{909E9F8C-32BE-4711-8182-4C2E83B08464}" dt="2020-03-13T02:15:53.457" v="361"/>
          <ac:spMkLst>
            <pc:docMk/>
            <pc:sldMk cId="465566324" sldId="326"/>
            <ac:spMk id="4" creationId="{4C03E17E-8828-45F9-949A-E796AFFA46EB}"/>
          </ac:spMkLst>
        </pc:spChg>
        <pc:spChg chg="add del">
          <ac:chgData name="MUSTAFA, Thahira" userId="a69490f8-57fc-43d2-967b-7897a420b31a" providerId="ADAL" clId="{909E9F8C-32BE-4711-8182-4C2E83B08464}" dt="2020-03-13T02:15:53.457" v="361"/>
          <ac:spMkLst>
            <pc:docMk/>
            <pc:sldMk cId="465566324" sldId="326"/>
            <ac:spMk id="5" creationId="{B3302605-6465-44DE-B688-EC06A6A91425}"/>
          </ac:spMkLst>
        </pc:spChg>
        <pc:spChg chg="add del">
          <ac:chgData name="MUSTAFA, Thahira" userId="a69490f8-57fc-43d2-967b-7897a420b31a" providerId="ADAL" clId="{909E9F8C-32BE-4711-8182-4C2E83B08464}" dt="2020-03-13T02:15:53.457" v="361"/>
          <ac:spMkLst>
            <pc:docMk/>
            <pc:sldMk cId="465566324" sldId="326"/>
            <ac:spMk id="6" creationId="{7A296D36-C95F-4A7D-9593-97EA55CDC33F}"/>
          </ac:spMkLst>
        </pc:spChg>
      </pc:sldChg>
    </pc:docChg>
  </pc:docChgLst>
  <pc:docChgLst>
    <pc:chgData name="MUSTAFA, Thahira" userId="a69490f8-57fc-43d2-967b-7897a420b31a" providerId="ADAL" clId="{C5BFE638-3A02-49E6-9D92-DD42C958F394}"/>
    <pc:docChg chg="undo custSel modSld">
      <pc:chgData name="MUSTAFA, Thahira" userId="a69490f8-57fc-43d2-967b-7897a420b31a" providerId="ADAL" clId="{C5BFE638-3A02-49E6-9D92-DD42C958F394}" dt="2020-07-25T16:46:58.128" v="9" actId="1076"/>
      <pc:docMkLst>
        <pc:docMk/>
      </pc:docMkLst>
      <pc:sldChg chg="modSp mod">
        <pc:chgData name="MUSTAFA, Thahira" userId="a69490f8-57fc-43d2-967b-7897a420b31a" providerId="ADAL" clId="{C5BFE638-3A02-49E6-9D92-DD42C958F394}" dt="2020-07-25T16:46:58.128" v="9" actId="1076"/>
        <pc:sldMkLst>
          <pc:docMk/>
          <pc:sldMk cId="0" sldId="323"/>
        </pc:sldMkLst>
        <pc:spChg chg="mod">
          <ac:chgData name="MUSTAFA, Thahira" userId="a69490f8-57fc-43d2-967b-7897a420b31a" providerId="ADAL" clId="{C5BFE638-3A02-49E6-9D92-DD42C958F394}" dt="2020-07-25T16:46:58.128" v="9" actId="1076"/>
          <ac:spMkLst>
            <pc:docMk/>
            <pc:sldMk cId="0" sldId="323"/>
            <ac:spMk id="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99A01FE-F9A1-41AE-98A9-CDE86EFBE341}" type="datetimeFigureOut">
              <a:rPr lang="en-US" smtClean="0"/>
              <a:pPr/>
              <a:t>7/25/2020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8E58F907-6F06-448E-86B0-6D8D992A4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8F907-6F06-448E-86B0-6D8D992A424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160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6FB45E2-D697-4A18-9CE8-A8225B980B0B}" type="datetimeFigureOut">
              <a:rPr lang="en-US" smtClean="0"/>
              <a:pPr/>
              <a:t>7/25/2020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7/25/2020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7/25/2020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7/25/2020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7/25/2020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7/25/2020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6FB45E2-D697-4A18-9CE8-A8225B980B0B}" type="datetimeFigureOut">
              <a:rPr lang="en-US" smtClean="0"/>
              <a:pPr/>
              <a:t>7/25/2020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6FB45E2-D697-4A18-9CE8-A8225B980B0B}" type="datetimeFigureOut">
              <a:rPr lang="en-US" smtClean="0"/>
              <a:pPr/>
              <a:t>7/25/2020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7/25/2020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7/25/2020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7/25/2020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6FB45E2-D697-4A18-9CE8-A8225B980B0B}" type="datetimeFigureOut">
              <a:rPr lang="en-US" smtClean="0"/>
              <a:pPr/>
              <a:t>7/25/2020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Session 14.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Medical indications for supplementary feeding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14/1</a:t>
            </a:r>
          </a:p>
        </p:txBody>
      </p:sp>
      <p:pic>
        <p:nvPicPr>
          <p:cNvPr id="5" name="Picture 4" descr="F1_240042016_MH_0425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5800" y="457200"/>
            <a:ext cx="4343400" cy="28956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615399" y="4195166"/>
            <a:ext cx="207140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© WHO/</a:t>
            </a:r>
            <a:r>
              <a:rPr lang="en-US" sz="1400" dirty="0" err="1"/>
              <a:t>Yoshi</a:t>
            </a:r>
            <a:r>
              <a:rPr lang="en-US" sz="1400" dirty="0"/>
              <a:t> Shimizu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09600"/>
            <a:ext cx="8763000" cy="1371600"/>
          </a:xfrm>
        </p:spPr>
        <p:txBody>
          <a:bodyPr>
            <a:normAutofit fontScale="90000"/>
          </a:bodyPr>
          <a:lstStyle/>
          <a:p>
            <a:r>
              <a:rPr lang="en-GB" altLang="en-US" dirty="0"/>
              <a:t>Session 14. </a:t>
            </a:r>
            <a:r>
              <a:rPr lang="en-GB" dirty="0"/>
              <a:t>O</a:t>
            </a:r>
            <a:r>
              <a:rPr lang="en-GB" altLang="en-US" dirty="0"/>
              <a:t>bjectives </a:t>
            </a:r>
            <a:br>
              <a:rPr lang="en-GB" altLang="en-US" dirty="0"/>
            </a:br>
            <a:r>
              <a:rPr lang="en-US" dirty="0"/>
              <a:t>Medical indications for supplementary feeding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7772400" cy="4267200"/>
          </a:xfrm>
        </p:spPr>
        <p:txBody>
          <a:bodyPr>
            <a:normAutofit fontScale="92500"/>
          </a:bodyPr>
          <a:lstStyle/>
          <a:p>
            <a:pPr marL="46038" indent="-46038">
              <a:buNone/>
            </a:pPr>
            <a:r>
              <a:rPr lang="en-GB" altLang="en-US" sz="2700" b="1" dirty="0"/>
              <a:t>After completing this session, participants will be able to:</a:t>
            </a:r>
          </a:p>
          <a:p>
            <a:r>
              <a:rPr lang="en-GB" dirty="0"/>
              <a:t>list the possible medical indications and reasons for supplementation;</a:t>
            </a:r>
          </a:p>
          <a:p>
            <a:r>
              <a:rPr lang="en-GB" dirty="0"/>
              <a:t>explain how to choose an appropriate supplement;</a:t>
            </a:r>
          </a:p>
          <a:p>
            <a:r>
              <a:rPr lang="en-GB" dirty="0"/>
              <a:t>discuss how to support mothers who have decided to feed their babies with infant formula;</a:t>
            </a:r>
          </a:p>
          <a:p>
            <a:r>
              <a:rPr lang="en-GB" dirty="0"/>
              <a:t>describe the safe preparation of the supplementation.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altLang="en-US" sz="3200" dirty="0"/>
          </a:p>
          <a:p>
            <a:pPr marL="358775" indent="-312738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altLang="en-US" sz="3200" dirty="0"/>
          </a:p>
          <a:p>
            <a:endParaRPr lang="en-CA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14/2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/>
              <a:t>Infant indications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2415" y="1352294"/>
            <a:ext cx="8229600" cy="4325112"/>
          </a:xfrm>
        </p:spPr>
        <p:txBody>
          <a:bodyPr>
            <a:normAutofit lnSpcReduction="10000"/>
          </a:bodyPr>
          <a:lstStyle/>
          <a:p>
            <a:pPr marL="454025" indent="-320675">
              <a:buFont typeface="Arial" panose="020B0604020202020204" pitchFamily="34" charset="0"/>
              <a:buChar char="•"/>
              <a:tabLst>
                <a:tab pos="3902075" algn="l"/>
              </a:tabLst>
            </a:pPr>
            <a:r>
              <a:rPr lang="en-US" sz="2700" dirty="0"/>
              <a:t>Low-birth-weight (&lt;1500 g)</a:t>
            </a:r>
          </a:p>
          <a:p>
            <a:pPr marL="454025" indent="-320675">
              <a:buFont typeface="Arial" panose="020B0604020202020204" pitchFamily="34" charset="0"/>
              <a:buChar char="•"/>
              <a:tabLst>
                <a:tab pos="3902075" algn="l"/>
              </a:tabLst>
            </a:pPr>
            <a:r>
              <a:rPr lang="en-US" sz="2700" dirty="0"/>
              <a:t>Preterm (born before 32 weeks)</a:t>
            </a:r>
          </a:p>
          <a:p>
            <a:pPr marL="454025" indent="-320675">
              <a:buFont typeface="Arial" panose="020B0604020202020204" pitchFamily="34" charset="0"/>
              <a:buChar char="•"/>
              <a:tabLst>
                <a:tab pos="3902075" algn="l"/>
              </a:tabLst>
            </a:pPr>
            <a:r>
              <a:rPr lang="en-US" sz="2700" dirty="0" err="1"/>
              <a:t>Hypoglycaemia</a:t>
            </a:r>
            <a:r>
              <a:rPr lang="en-US" sz="2700" dirty="0"/>
              <a:t> </a:t>
            </a:r>
          </a:p>
          <a:p>
            <a:pPr marL="746633" lvl="1" indent="-320675">
              <a:buFont typeface="Arial" panose="020B0604020202020204" pitchFamily="34" charset="0"/>
              <a:buChar char="•"/>
              <a:tabLst>
                <a:tab pos="3902075" algn="l"/>
              </a:tabLst>
            </a:pPr>
            <a:r>
              <a:rPr lang="en-US" sz="2700" dirty="0"/>
              <a:t>Low-blood glucose levels which do not respond to breast milk</a:t>
            </a:r>
          </a:p>
          <a:p>
            <a:pPr marL="454025" indent="-320675">
              <a:buFont typeface="Arial" panose="020B0604020202020204" pitchFamily="34" charset="0"/>
              <a:buChar char="•"/>
              <a:tabLst>
                <a:tab pos="3902075" algn="l"/>
              </a:tabLst>
            </a:pPr>
            <a:r>
              <a:rPr lang="en-US" sz="2700" dirty="0"/>
              <a:t>Signs/symptoms indicating poor breast-milk intake</a:t>
            </a:r>
          </a:p>
          <a:p>
            <a:pPr marL="454025" indent="-320675">
              <a:buFont typeface="Arial" panose="020B0604020202020204" pitchFamily="34" charset="0"/>
              <a:buChar char="•"/>
              <a:tabLst>
                <a:tab pos="3902075" algn="l"/>
              </a:tabLst>
            </a:pPr>
            <a:r>
              <a:rPr lang="en-US" sz="2700" dirty="0"/>
              <a:t>High </a:t>
            </a:r>
            <a:r>
              <a:rPr lang="en-US" sz="2700" dirty="0" err="1"/>
              <a:t>bilirubin</a:t>
            </a:r>
            <a:endParaRPr lang="en-US" sz="2700" dirty="0"/>
          </a:p>
          <a:p>
            <a:pPr marL="746633" lvl="1" indent="-320675">
              <a:buFont typeface="Arial" panose="020B0604020202020204" pitchFamily="34" charset="0"/>
              <a:buChar char="•"/>
              <a:tabLst>
                <a:tab pos="3902075" algn="l"/>
              </a:tabLst>
            </a:pPr>
            <a:r>
              <a:rPr lang="en-US" sz="2700" dirty="0"/>
              <a:t>Associated with poor breast-milk intake</a:t>
            </a:r>
          </a:p>
          <a:p>
            <a:pPr marL="454025" indent="-320675">
              <a:buFont typeface="Arial" panose="020B0604020202020204" pitchFamily="34" charset="0"/>
              <a:buChar char="•"/>
              <a:tabLst>
                <a:tab pos="3902075" algn="l"/>
              </a:tabLst>
            </a:pPr>
            <a:r>
              <a:rPr lang="en-US" sz="2700" dirty="0"/>
              <a:t>Metabolic disorders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46E033-AB6A-BF45-842A-A6699A69A4BC}"/>
              </a:ext>
            </a:extLst>
          </p:cNvPr>
          <p:cNvSpPr txBox="1"/>
          <p:nvPr/>
        </p:nvSpPr>
        <p:spPr>
          <a:xfrm>
            <a:off x="304800" y="5641012"/>
            <a:ext cx="83672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tabLst>
                <a:tab pos="3902075" algn="l"/>
              </a:tabLst>
            </a:pPr>
            <a:endParaRPr lang="en-US" sz="1200" dirty="0"/>
          </a:p>
          <a:p>
            <a:pPr marL="0" indent="0">
              <a:tabLst>
                <a:tab pos="3902075" algn="l"/>
              </a:tabLst>
            </a:pPr>
            <a:r>
              <a:rPr lang="en-CA" sz="1200" dirty="0">
                <a:latin typeface="News Gothic MT" panose="020B0503020103020203" pitchFamily="34" charset="0"/>
              </a:rPr>
              <a:t>Kellams A, Harrel C, Omage S, Gregory C, Rosen-Carole C, Academy of Breastfeeding Medicine. ABM Clinical Protocol #3: Supplementary feedings in the healthy term breastfed neonate, revised 2017. Breastfeed Med. 2017;12:188–98. doi:10.1089/bfm.2017.29038.ajk </a:t>
            </a:r>
          </a:p>
          <a:p>
            <a:endParaRPr lang="en-US" sz="1200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14/3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066800"/>
          </a:xfrm>
        </p:spPr>
        <p:txBody>
          <a:bodyPr/>
          <a:lstStyle/>
          <a:p>
            <a:r>
              <a:rPr lang="en-US" dirty="0"/>
              <a:t>Maternal indications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2511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Delayed milk production with poor intake by the infant</a:t>
            </a:r>
          </a:p>
          <a:p>
            <a:r>
              <a:rPr lang="en-US"/>
              <a:t>Hormonal conditions</a:t>
            </a:r>
            <a:endParaRPr lang="en-US" dirty="0"/>
          </a:p>
          <a:p>
            <a:r>
              <a:rPr lang="en-GB" dirty="0"/>
              <a:t>Poor milk production due to breast pathology or breast surgery</a:t>
            </a:r>
            <a:r>
              <a:rPr lang="en-CA" dirty="0"/>
              <a:t> </a:t>
            </a:r>
          </a:p>
          <a:p>
            <a:r>
              <a:rPr lang="en-CA" dirty="0"/>
              <a:t>Pain with breastfeeding unrelieved by other interventions</a:t>
            </a:r>
          </a:p>
          <a:p>
            <a:r>
              <a:rPr lang="en-CA" dirty="0"/>
              <a:t>Severe illness preventing a mother from caring for her infant</a:t>
            </a:r>
          </a:p>
          <a:p>
            <a:r>
              <a:rPr lang="en-GB" dirty="0"/>
              <a:t>Herpes simplex virus type 1</a:t>
            </a:r>
            <a:r>
              <a:rPr lang="en-CA" dirty="0"/>
              <a:t> with open lesions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6019800"/>
            <a:ext cx="7162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 err="1"/>
              <a:t>Kellams</a:t>
            </a:r>
            <a:r>
              <a:rPr lang="en-CA" sz="1200" dirty="0"/>
              <a:t> A, </a:t>
            </a:r>
            <a:r>
              <a:rPr lang="en-CA" sz="1200" dirty="0" err="1"/>
              <a:t>Harrel</a:t>
            </a:r>
            <a:r>
              <a:rPr lang="en-CA" sz="1200" dirty="0"/>
              <a:t> C, </a:t>
            </a:r>
            <a:r>
              <a:rPr lang="en-CA" sz="1200" dirty="0" err="1"/>
              <a:t>Omage</a:t>
            </a:r>
            <a:r>
              <a:rPr lang="en-CA" sz="1200" dirty="0"/>
              <a:t> S, Gregory C, Rosen-Carole C, Academy of Breastfeeding Medicine. ABM Clinical Protocol #3: Supplementary feedings in the healthy term breastfed neonate, revised 2017. Breastfeed Med. 2017;12:188–98. doi:10.1089/bfm.2017.29038.ajk </a:t>
            </a:r>
          </a:p>
          <a:p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14/4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/>
              <a:t>Breast-milk insufficiency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48912"/>
          </a:xfrm>
        </p:spPr>
        <p:txBody>
          <a:bodyPr>
            <a:normAutofit/>
          </a:bodyPr>
          <a:lstStyle/>
          <a:p>
            <a:r>
              <a:rPr lang="en-US" dirty="0"/>
              <a:t>Insufficient milk production, transfer and intake can be prevented and managed (as discussed in detail in Session 12)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/>
              <a:t>If the challenge still persists, make sure the baby is adequately fed. Evaluate and consider the option of supplementation.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14/5</a:t>
            </a:r>
          </a:p>
        </p:txBody>
      </p:sp>
    </p:spTree>
    <p:extLst>
      <p:ext uri="{BB962C8B-B14F-4D97-AF65-F5344CB8AC3E}">
        <p14:creationId xmlns:p14="http://schemas.microsoft.com/office/powerpoint/2010/main" val="2384188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611A2-FC1F-4A4C-B5F8-DFC61D918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/>
          <a:lstStyle/>
          <a:p>
            <a:r>
              <a:rPr lang="en-US" dirty="0"/>
              <a:t>Maternal preferences</a:t>
            </a:r>
            <a:endParaRPr lang="en-C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E83B10-8022-4600-AB89-6265703AC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964" y="1524000"/>
            <a:ext cx="82296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Mothers who have made a fully informed decision not to breastfeed, exclusively, or have chosen to mixed feed, may consider supplementary feeding with infant formula</a:t>
            </a:r>
          </a:p>
          <a:p>
            <a:r>
              <a:rPr lang="en-US" dirty="0"/>
              <a:t>It is important to ensure that: </a:t>
            </a:r>
          </a:p>
          <a:p>
            <a:pPr lvl="1"/>
            <a:r>
              <a:rPr lang="en-US" dirty="0"/>
              <a:t>all mothers are informed about the risks and management of various feeding options and have been helped to decide what is suitable in their circumstances;</a:t>
            </a:r>
          </a:p>
          <a:p>
            <a:pPr lvl="1"/>
            <a:r>
              <a:rPr lang="en-US" dirty="0"/>
              <a:t>all mothers have received factual information in a sensitive and respectful manner, including the importance of exclusive breastfeeding, and basic management of breastfeeding related to their concerns.</a:t>
            </a:r>
          </a:p>
          <a:p>
            <a:pPr marL="109728" indent="0" algn="r">
              <a:buNone/>
            </a:pPr>
            <a:r>
              <a:rPr lang="en-US" sz="1900" dirty="0">
                <a:solidFill>
                  <a:schemeClr val="accent2"/>
                </a:solidFill>
              </a:rPr>
              <a:t>14/6</a:t>
            </a:r>
          </a:p>
        </p:txBody>
      </p:sp>
    </p:spTree>
    <p:extLst>
      <p:ext uri="{BB962C8B-B14F-4D97-AF65-F5344CB8AC3E}">
        <p14:creationId xmlns:p14="http://schemas.microsoft.com/office/powerpoint/2010/main" val="465566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066800"/>
          </a:xfrm>
        </p:spPr>
        <p:txBody>
          <a:bodyPr>
            <a:normAutofit/>
          </a:bodyPr>
          <a:lstStyle/>
          <a:p>
            <a:r>
              <a:rPr lang="en-US" sz="2400" dirty="0"/>
              <a:t>Options of supplementation (when medically indicated)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0"/>
            <a:ext cx="8229600" cy="5583936"/>
          </a:xfrm>
        </p:spPr>
        <p:txBody>
          <a:bodyPr/>
          <a:lstStyle/>
          <a:p>
            <a:r>
              <a:rPr lang="en-US" sz="2000" dirty="0"/>
              <a:t>Supplementation: Food other than mother’s own milk fed to the infant following or in place of a breastfeeding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6429469"/>
              </p:ext>
            </p:extLst>
          </p:nvPr>
        </p:nvGraphicFramePr>
        <p:xfrm>
          <a:off x="402771" y="1752600"/>
          <a:ext cx="8382000" cy="42217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1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4775">
                <a:tc>
                  <a:txBody>
                    <a:bodyPr/>
                    <a:lstStyle/>
                    <a:p>
                      <a:r>
                        <a:rPr lang="en-US" sz="1400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Purpose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7522">
                <a:tc>
                  <a:txBody>
                    <a:bodyPr/>
                    <a:lstStyle/>
                    <a:p>
                      <a:r>
                        <a:rPr lang="en-US" sz="1400" dirty="0"/>
                        <a:t>Donor breast milk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Breast</a:t>
                      </a:r>
                      <a:r>
                        <a:rPr lang="en-US" sz="1400" baseline="0" dirty="0"/>
                        <a:t> milk donated by mother’s with excess to cover needs especially for low-birth-weight (LBW), preterm and sick infants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4882">
                <a:tc>
                  <a:txBody>
                    <a:bodyPr/>
                    <a:lstStyle/>
                    <a:p>
                      <a:r>
                        <a:rPr lang="en-US" sz="1400" dirty="0"/>
                        <a:t>Formula:</a:t>
                      </a:r>
                      <a:r>
                        <a:rPr lang="en-US" sz="1400" baseline="0" dirty="0"/>
                        <a:t>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baseline="0" dirty="0"/>
                        <a:t>Ready-to-feed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baseline="0" dirty="0"/>
                        <a:t>Concentrated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baseline="0" dirty="0"/>
                        <a:t>Powdered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endParaRPr lang="en-US" sz="1400" dirty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dirty="0"/>
                        <a:t>Most</a:t>
                      </a:r>
                      <a:r>
                        <a:rPr lang="en-US" sz="1400" baseline="0" dirty="0"/>
                        <a:t> expensive, does not introduce water issues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baseline="0" dirty="0"/>
                        <a:t>More costly than powdered, but easier to mix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baseline="0" dirty="0"/>
                        <a:t>Least expensive, commonly used, can pose water issues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4775">
                <a:tc>
                  <a:txBody>
                    <a:bodyPr/>
                    <a:lstStyle/>
                    <a:p>
                      <a:r>
                        <a:rPr lang="en-US" sz="1400" dirty="0"/>
                        <a:t>Formula: Cow’s milk 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Powdered</a:t>
                      </a:r>
                      <a:r>
                        <a:rPr lang="en-US" sz="1400" baseline="0" dirty="0"/>
                        <a:t> milk, cow’s milk based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4775">
                <a:tc>
                  <a:txBody>
                    <a:bodyPr/>
                    <a:lstStyle/>
                    <a:p>
                      <a:r>
                        <a:rPr lang="en-US" sz="1400" dirty="0"/>
                        <a:t>Formula: Soy 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Powdered</a:t>
                      </a:r>
                      <a:r>
                        <a:rPr lang="en-US" sz="1400" baseline="0" dirty="0"/>
                        <a:t> milk, soy base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7522">
                <a:tc>
                  <a:txBody>
                    <a:bodyPr/>
                    <a:lstStyle/>
                    <a:p>
                      <a:r>
                        <a:rPr lang="en-US" sz="1400" dirty="0"/>
                        <a:t>Formula:</a:t>
                      </a:r>
                      <a:r>
                        <a:rPr lang="en-US" sz="1400" baseline="0" dirty="0"/>
                        <a:t> Hypoallergenic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Powdered milk, </a:t>
                      </a:r>
                      <a:r>
                        <a:rPr lang="en-US" sz="1400" dirty="0" err="1"/>
                        <a:t>hydrolysed</a:t>
                      </a:r>
                      <a:r>
                        <a:rPr lang="en-US" sz="1400" dirty="0"/>
                        <a:t> for</a:t>
                      </a:r>
                      <a:r>
                        <a:rPr lang="en-US" sz="1400" baseline="0" dirty="0"/>
                        <a:t> infants with allergies or health concerns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7522">
                <a:tc>
                  <a:txBody>
                    <a:bodyPr/>
                    <a:lstStyle/>
                    <a:p>
                      <a:r>
                        <a:rPr lang="en-US" sz="1400" dirty="0"/>
                        <a:t>Human</a:t>
                      </a:r>
                      <a:r>
                        <a:rPr lang="en-US" sz="1400" baseline="0" dirty="0"/>
                        <a:t> m</a:t>
                      </a:r>
                      <a:r>
                        <a:rPr lang="en-US" sz="1400" dirty="0"/>
                        <a:t>ilk fortifiers (HMF)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Formula</a:t>
                      </a:r>
                      <a:r>
                        <a:rPr lang="en-US" sz="1400" baseline="0" dirty="0"/>
                        <a:t>-based to complement breast milk, especially for LBW, preterm and sick infants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400800"/>
            <a:ext cx="1295400" cy="457200"/>
          </a:xfrm>
        </p:spPr>
        <p:txBody>
          <a:bodyPr/>
          <a:lstStyle/>
          <a:p>
            <a:r>
              <a:rPr lang="en-US" sz="1800" dirty="0"/>
              <a:t>14/7</a:t>
            </a:r>
          </a:p>
        </p:txBody>
      </p:sp>
      <p:sp>
        <p:nvSpPr>
          <p:cNvPr id="6" name="TextBox 5"/>
          <p:cNvSpPr txBox="1"/>
          <p:nvPr/>
        </p:nvSpPr>
        <p:spPr>
          <a:xfrm flipH="1">
            <a:off x="304800" y="6288310"/>
            <a:ext cx="790302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err="1"/>
              <a:t>Kellams</a:t>
            </a:r>
            <a:r>
              <a:rPr lang="en-US" sz="800" dirty="0"/>
              <a:t>, A., Harrel, C., </a:t>
            </a:r>
            <a:r>
              <a:rPr lang="en-US" sz="800" dirty="0" err="1"/>
              <a:t>Omage</a:t>
            </a:r>
            <a:r>
              <a:rPr lang="en-US" sz="800" dirty="0"/>
              <a:t>, S., et al. (2017). ABM Clinical Protocol #3: Supplementary Feedings in the Healthy Term Breastfed Neonate, Revised 2017. Breastfeed Med.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D742755BFBB840A7DF641BA6176A3A" ma:contentTypeVersion="13" ma:contentTypeDescription="Create a new document." ma:contentTypeScope="" ma:versionID="b266e88e9352cdfaa086473135e7240c">
  <xsd:schema xmlns:xsd="http://www.w3.org/2001/XMLSchema" xmlns:xs="http://www.w3.org/2001/XMLSchema" xmlns:p="http://schemas.microsoft.com/office/2006/metadata/properties" xmlns:ns3="ce90b564-79aa-47ca-9571-6ba494b773a5" xmlns:ns4="3dec9b34-e41c-422d-8d52-2fba5a99f273" targetNamespace="http://schemas.microsoft.com/office/2006/metadata/properties" ma:root="true" ma:fieldsID="e98bbc2df941dba626042e69c2027a5e" ns3:_="" ns4:_="">
    <xsd:import namespace="ce90b564-79aa-47ca-9571-6ba494b773a5"/>
    <xsd:import namespace="3dec9b34-e41c-422d-8d52-2fba5a99f27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90b564-79aa-47ca-9571-6ba494b773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ec9b34-e41c-422d-8d52-2fba5a99f273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435893A-DF5C-4DED-8E91-AE1DFCB939B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F867036-3828-411E-A7FD-B31C0805090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5E2CF94-1130-41D2-AB3D-F2E5D42842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90b564-79aa-47ca-9571-6ba494b773a5"/>
    <ds:schemaRef ds:uri="3dec9b34-e41c-422d-8d52-2fba5a99f2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889</TotalTime>
  <Words>592</Words>
  <Application>Microsoft Office PowerPoint</Application>
  <PresentationFormat>On-screen Show (4:3)</PresentationFormat>
  <Paragraphs>70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Georgia</vt:lpstr>
      <vt:lpstr>News Gothic MT</vt:lpstr>
      <vt:lpstr>Trebuchet MS</vt:lpstr>
      <vt:lpstr>Wingdings 2</vt:lpstr>
      <vt:lpstr>Urban</vt:lpstr>
      <vt:lpstr>Session 14. </vt:lpstr>
      <vt:lpstr>Session 14. Objectives  Medical indications for supplementary feeding</vt:lpstr>
      <vt:lpstr>Infant indications</vt:lpstr>
      <vt:lpstr>Maternal indications</vt:lpstr>
      <vt:lpstr>Breast-milk insufficiency</vt:lpstr>
      <vt:lpstr>Maternal preferences</vt:lpstr>
      <vt:lpstr>Options of supplementation (when medically indicated)</vt:lpstr>
    </vt:vector>
  </TitlesOfParts>
  <Company>Windows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1</dc:title>
  <dc:creator>MUSTAFA, Thahira</dc:creator>
  <cp:lastModifiedBy>Thahira Shireen Mustafa</cp:lastModifiedBy>
  <cp:revision>64</cp:revision>
  <dcterms:created xsi:type="dcterms:W3CDTF">2019-06-16T08:59:06Z</dcterms:created>
  <dcterms:modified xsi:type="dcterms:W3CDTF">2020-07-25T16:47:00Z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0x01010026D742755BFBB840A7DF641BA6176A3A</vt:lpwstr>
  </property>
</Properties>
</file>