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319" r:id="rId4"/>
    <p:sldId id="323" r:id="rId5"/>
    <p:sldId id="324" r:id="rId6"/>
    <p:sldId id="321" r:id="rId7"/>
    <p:sldId id="322" r:id="rId8"/>
    <p:sldId id="325" r:id="rId9"/>
    <p:sldId id="327" r:id="rId10"/>
    <p:sldId id="328" r:id="rId1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4"/>
  </p:normalViewPr>
  <p:slideViewPr>
    <p:cSldViewPr>
      <p:cViewPr varScale="1">
        <p:scale>
          <a:sx n="104" d="100"/>
          <a:sy n="104" d="100"/>
        </p:scale>
        <p:origin x="126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99A01FE-F9A1-41AE-98A9-CDE86EFBE341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E58F907-6F06-448E-86B0-6D8D992A4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8F907-6F06-448E-86B0-6D8D992A424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120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Session 13.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dirty="0"/>
              <a:t>Challenges of feeding at the breast and alternative methods of feeding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13/1</a:t>
            </a:r>
          </a:p>
        </p:txBody>
      </p:sp>
      <p:sp>
        <p:nvSpPr>
          <p:cNvPr id="6" name="Rectangle 5"/>
          <p:cNvSpPr/>
          <p:nvPr/>
        </p:nvSpPr>
        <p:spPr>
          <a:xfrm>
            <a:off x="3733800" y="6550223"/>
            <a:ext cx="207140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© WHO/</a:t>
            </a:r>
            <a:r>
              <a:rPr lang="en-US" sz="1400" dirty="0" err="1"/>
              <a:t>Yoshi</a:t>
            </a:r>
            <a:r>
              <a:rPr lang="en-US" sz="1400" dirty="0"/>
              <a:t> Shimizu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B36610F-2239-48E2-AE8F-E01F3C9509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0624" y="370773"/>
            <a:ext cx="4456176" cy="297484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/>
              <a:t>Hand expression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819400"/>
            <a:ext cx="3962400" cy="2246376"/>
          </a:xfrm>
        </p:spPr>
        <p:txBody>
          <a:bodyPr/>
          <a:lstStyle/>
          <a:p>
            <a:r>
              <a:rPr lang="en-US" dirty="0"/>
              <a:t>How can you help this mother put the right amount into the cup for feeding?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49CDA8-5AF8-1F47-8165-41387E14F3BF}"/>
              </a:ext>
            </a:extLst>
          </p:cNvPr>
          <p:cNvSpPr txBox="1"/>
          <p:nvPr/>
        </p:nvSpPr>
        <p:spPr>
          <a:xfrm>
            <a:off x="5257800" y="6324600"/>
            <a:ext cx="2209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dirty="0"/>
              <a:t>© UNICEF/UNI51380/Press</a:t>
            </a:r>
            <a:endParaRPr lang="en-US" sz="1000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20000" y="6248400"/>
            <a:ext cx="1295400" cy="457200"/>
          </a:xfrm>
        </p:spPr>
        <p:txBody>
          <a:bodyPr/>
          <a:lstStyle/>
          <a:p>
            <a:r>
              <a:rPr lang="en-US" sz="1800" dirty="0"/>
              <a:t>13/10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CDC41F7-529F-420B-B885-5B2CD92EC71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1" r="5682" b="1351"/>
          <a:stretch/>
        </p:blipFill>
        <p:spPr>
          <a:xfrm>
            <a:off x="4781550" y="826655"/>
            <a:ext cx="31623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8763000" cy="1371600"/>
          </a:xfrm>
        </p:spPr>
        <p:txBody>
          <a:bodyPr>
            <a:normAutofit/>
          </a:bodyPr>
          <a:lstStyle/>
          <a:p>
            <a:r>
              <a:rPr lang="en-GB" altLang="en-US" dirty="0"/>
              <a:t>Session 13 </a:t>
            </a:r>
            <a:r>
              <a:rPr lang="en-GB" dirty="0"/>
              <a:t>O</a:t>
            </a:r>
            <a:r>
              <a:rPr lang="en-GB" altLang="en-US" dirty="0"/>
              <a:t>bjectives </a:t>
            </a:r>
            <a:br>
              <a:rPr lang="en-GB" altLang="en-US" dirty="0"/>
            </a:br>
            <a:r>
              <a:rPr lang="en-US" dirty="0"/>
              <a:t>Barriers to breastfeeding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772400" cy="5105400"/>
          </a:xfrm>
        </p:spPr>
        <p:txBody>
          <a:bodyPr>
            <a:normAutofit/>
          </a:bodyPr>
          <a:lstStyle/>
          <a:p>
            <a:pPr marL="46038" indent="-46038">
              <a:buNone/>
            </a:pPr>
            <a:r>
              <a:rPr lang="en-GB" altLang="en-US" sz="2700" b="1" dirty="0"/>
              <a:t>After completing this session, participants will be able to:</a:t>
            </a:r>
          </a:p>
          <a:p>
            <a:r>
              <a:rPr lang="en-US" dirty="0"/>
              <a:t>describe the challenges for a baby to feed at the breast;</a:t>
            </a:r>
          </a:p>
          <a:p>
            <a:r>
              <a:rPr lang="en-US" dirty="0"/>
              <a:t>list different reasons why a baby may cry often; </a:t>
            </a:r>
          </a:p>
          <a:p>
            <a:r>
              <a:rPr lang="en-US" dirty="0"/>
              <a:t>discuss the alternative feeding methods until the baby can feed at the breast again; </a:t>
            </a:r>
          </a:p>
          <a:p>
            <a:r>
              <a:rPr lang="en-US" dirty="0"/>
              <a:t>help a mother to overcome these difficulties and help her feed her baby using different methods.</a:t>
            </a:r>
          </a:p>
          <a:p>
            <a:pPr marL="358775" indent="-312738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altLang="en-US" sz="3200" dirty="0"/>
          </a:p>
          <a:p>
            <a:endParaRPr lang="en-CA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13/2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458200" cy="1066800"/>
          </a:xfrm>
        </p:spPr>
        <p:txBody>
          <a:bodyPr>
            <a:noAutofit/>
          </a:bodyPr>
          <a:lstStyle/>
          <a:p>
            <a:r>
              <a:rPr lang="en-US" sz="2800" dirty="0"/>
              <a:t>Why babies may be reluctant to feed at the breast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739176"/>
              </p:ext>
            </p:extLst>
          </p:nvPr>
        </p:nvGraphicFramePr>
        <p:xfrm>
          <a:off x="0" y="1184679"/>
          <a:ext cx="9143999" cy="5697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75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06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9557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+mn-lt"/>
                        </a:rPr>
                        <a:t>Possibility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+mn-lt"/>
                        </a:rPr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6674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+mn-lt"/>
                        </a:rPr>
                        <a:t>Illness,</a:t>
                      </a:r>
                      <a:r>
                        <a:rPr lang="en-US" sz="1800" baseline="0" dirty="0">
                          <a:latin typeface="+mn-lt"/>
                        </a:rPr>
                        <a:t> small or weak</a:t>
                      </a:r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3">
                            <a:lumMod val="75000"/>
                          </a:schemeClr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kumimoji="0"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Difficult delivery (e.g. brain damage)</a:t>
                      </a:r>
                      <a:endParaRPr kumimoji="0"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Clr>
                          <a:schemeClr val="accent3">
                            <a:lumMod val="75000"/>
                          </a:schemeClr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kumimoji="0"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Infection</a:t>
                      </a:r>
                      <a:endParaRPr kumimoji="0"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Clr>
                          <a:schemeClr val="accent3">
                            <a:lumMod val="75000"/>
                          </a:schemeClr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kumimoji="0"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Preterm</a:t>
                      </a:r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0177">
                <a:tc>
                  <a:txBody>
                    <a:bodyPr/>
                    <a:lstStyle/>
                    <a:p>
                      <a:r>
                        <a:rPr kumimoji="0"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Pain or sedation</a:t>
                      </a:r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1143000" algn="l"/>
                          <a:tab pos="-685800" algn="l"/>
                          <a:tab pos="-228600" algn="l"/>
                          <a:tab pos="228600" algn="l"/>
                          <a:tab pos="429260" algn="l"/>
                          <a:tab pos="502920" algn="l"/>
                          <a:tab pos="685800" algn="l"/>
                          <a:tab pos="868680" algn="l"/>
                          <a:tab pos="1143000" algn="l"/>
                          <a:tab pos="1600200" algn="l"/>
                          <a:tab pos="1783080" algn="l"/>
                          <a:tab pos="2057400" algn="l"/>
                          <a:tab pos="2514600" algn="l"/>
                          <a:tab pos="2971800" algn="l"/>
                          <a:tab pos="3328035" algn="l"/>
                          <a:tab pos="3429000" algn="l"/>
                          <a:tab pos="3886200" algn="l"/>
                          <a:tab pos="4343400" algn="l"/>
                          <a:tab pos="4800600" algn="l"/>
                          <a:tab pos="5257800" algn="l"/>
                        </a:tabLst>
                      </a:pPr>
                      <a:r>
                        <a:rPr lang="en-GB" sz="1800" spc="-10" dirty="0">
                          <a:latin typeface="+mn-lt"/>
                          <a:ea typeface="Times New Roman"/>
                          <a:cs typeface="Times New Roman"/>
                        </a:rPr>
                        <a:t>Pain from bruise (vacuum, forceps)</a:t>
                      </a:r>
                      <a:endParaRPr lang="en-US" sz="18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1143000" algn="l"/>
                          <a:tab pos="-685800" algn="l"/>
                          <a:tab pos="-228600" algn="l"/>
                          <a:tab pos="228600" algn="l"/>
                          <a:tab pos="429260" algn="l"/>
                          <a:tab pos="502920" algn="l"/>
                          <a:tab pos="685800" algn="l"/>
                          <a:tab pos="868680" algn="l"/>
                          <a:tab pos="1143000" algn="l"/>
                          <a:tab pos="1600200" algn="l"/>
                          <a:tab pos="1783080" algn="l"/>
                          <a:tab pos="2057400" algn="l"/>
                          <a:tab pos="2514600" algn="l"/>
                          <a:tab pos="2971800" algn="l"/>
                          <a:tab pos="3328035" algn="l"/>
                          <a:tab pos="3429000" algn="l"/>
                          <a:tab pos="3886200" algn="l"/>
                          <a:tab pos="4343400" algn="l"/>
                          <a:tab pos="4800600" algn="l"/>
                          <a:tab pos="5257800" algn="l"/>
                        </a:tabLst>
                      </a:pPr>
                      <a:r>
                        <a:rPr lang="en-GB" sz="1800" spc="-10" dirty="0">
                          <a:latin typeface="+mn-lt"/>
                          <a:ea typeface="Times New Roman"/>
                          <a:cs typeface="Times New Roman"/>
                        </a:rPr>
                        <a:t>Blocked nose</a:t>
                      </a:r>
                      <a:endParaRPr lang="en-US" sz="18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1143000" algn="l"/>
                          <a:tab pos="-685800" algn="l"/>
                          <a:tab pos="-228600" algn="l"/>
                          <a:tab pos="228600" algn="l"/>
                          <a:tab pos="429260" algn="l"/>
                          <a:tab pos="502920" algn="l"/>
                          <a:tab pos="685800" algn="l"/>
                          <a:tab pos="868680" algn="l"/>
                          <a:tab pos="1143000" algn="l"/>
                          <a:tab pos="1600200" algn="l"/>
                          <a:tab pos="1783080" algn="l"/>
                          <a:tab pos="2057400" algn="l"/>
                          <a:tab pos="2514600" algn="l"/>
                          <a:tab pos="2971800" algn="l"/>
                          <a:tab pos="3328035" algn="l"/>
                          <a:tab pos="3429000" algn="l"/>
                          <a:tab pos="3886200" algn="l"/>
                          <a:tab pos="4343400" algn="l"/>
                          <a:tab pos="4800600" algn="l"/>
                          <a:tab pos="5257800" algn="l"/>
                        </a:tabLst>
                      </a:pPr>
                      <a:r>
                        <a:rPr lang="en-GB" sz="1800" spc="-10" dirty="0">
                          <a:latin typeface="+mn-lt"/>
                          <a:ea typeface="Times New Roman"/>
                          <a:cs typeface="Times New Roman"/>
                        </a:rPr>
                        <a:t>Sore mouth (thrush)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1143000" algn="l"/>
                          <a:tab pos="-685800" algn="l"/>
                          <a:tab pos="-228600" algn="l"/>
                          <a:tab pos="228600" algn="l"/>
                          <a:tab pos="429260" algn="l"/>
                          <a:tab pos="502920" algn="l"/>
                          <a:tab pos="685800" algn="l"/>
                          <a:tab pos="868680" algn="l"/>
                          <a:tab pos="1143000" algn="l"/>
                          <a:tab pos="1600200" algn="l"/>
                          <a:tab pos="1783080" algn="l"/>
                          <a:tab pos="2057400" algn="l"/>
                          <a:tab pos="2514600" algn="l"/>
                          <a:tab pos="2971800" algn="l"/>
                          <a:tab pos="3328035" algn="l"/>
                          <a:tab pos="3429000" algn="l"/>
                          <a:tab pos="3886200" algn="l"/>
                          <a:tab pos="4343400" algn="l"/>
                          <a:tab pos="4800600" algn="l"/>
                          <a:tab pos="5257800" algn="l"/>
                        </a:tabLst>
                        <a:defRPr/>
                      </a:pPr>
                      <a:r>
                        <a:rPr lang="en-GB" sz="1800" spc="-10" dirty="0">
                          <a:latin typeface="+mn-lt"/>
                          <a:ea typeface="Times New Roman"/>
                          <a:cs typeface="Times New Roman"/>
                        </a:rPr>
                        <a:t>Sedation (due to medications given to mother during labour)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1353">
                <a:tc>
                  <a:txBody>
                    <a:bodyPr/>
                    <a:lstStyle/>
                    <a:p>
                      <a:r>
                        <a:rPr kumimoji="0"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Difficulty with breastfeeding technique</a:t>
                      </a:r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1143000" algn="l"/>
                          <a:tab pos="-685800" algn="l"/>
                          <a:tab pos="-228600" algn="l"/>
                          <a:tab pos="228600" algn="l"/>
                          <a:tab pos="429260" algn="l"/>
                          <a:tab pos="502920" algn="l"/>
                          <a:tab pos="685800" algn="l"/>
                          <a:tab pos="868680" algn="l"/>
                          <a:tab pos="1143000" algn="l"/>
                          <a:tab pos="1600200" algn="l"/>
                          <a:tab pos="1783080" algn="l"/>
                          <a:tab pos="2057400" algn="l"/>
                          <a:tab pos="2514600" algn="l"/>
                          <a:tab pos="2971800" algn="l"/>
                          <a:tab pos="3328035" algn="l"/>
                          <a:tab pos="3429000" algn="l"/>
                          <a:tab pos="3886200" algn="l"/>
                          <a:tab pos="4343400" algn="l"/>
                          <a:tab pos="4800600" algn="l"/>
                          <a:tab pos="5257800" algn="l"/>
                        </a:tabLst>
                      </a:pPr>
                      <a:r>
                        <a:rPr lang="en-GB" sz="1800" spc="-10" dirty="0">
                          <a:latin typeface="+mn-lt"/>
                          <a:ea typeface="Times New Roman"/>
                          <a:cs typeface="Times New Roman"/>
                        </a:rPr>
                        <a:t>Separation from mother after delivery</a:t>
                      </a:r>
                      <a:endParaRPr lang="en-US" sz="18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1143000" algn="l"/>
                          <a:tab pos="-685800" algn="l"/>
                          <a:tab pos="-228600" algn="l"/>
                          <a:tab pos="228600" algn="l"/>
                          <a:tab pos="429260" algn="l"/>
                          <a:tab pos="502920" algn="l"/>
                          <a:tab pos="685800" algn="l"/>
                          <a:tab pos="868680" algn="l"/>
                          <a:tab pos="1143000" algn="l"/>
                          <a:tab pos="1600200" algn="l"/>
                          <a:tab pos="1783080" algn="l"/>
                          <a:tab pos="2057400" algn="l"/>
                          <a:tab pos="2514600" algn="l"/>
                          <a:tab pos="2971800" algn="l"/>
                          <a:tab pos="3328035" algn="l"/>
                          <a:tab pos="3429000" algn="l"/>
                          <a:tab pos="3886200" algn="l"/>
                          <a:tab pos="4343400" algn="l"/>
                          <a:tab pos="4800600" algn="l"/>
                          <a:tab pos="5257800" algn="l"/>
                        </a:tabLst>
                      </a:pPr>
                      <a:r>
                        <a:rPr lang="en-GB" sz="1800" spc="-10" dirty="0">
                          <a:latin typeface="+mn-lt"/>
                          <a:ea typeface="Times New Roman"/>
                          <a:cs typeface="Times New Roman"/>
                        </a:rPr>
                        <a:t>Not getting much milk (e.g. poor attachment)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1143000" algn="l"/>
                          <a:tab pos="-685800" algn="l"/>
                          <a:tab pos="-228600" algn="l"/>
                          <a:tab pos="228600" algn="l"/>
                          <a:tab pos="429260" algn="l"/>
                          <a:tab pos="502920" algn="l"/>
                          <a:tab pos="685800" algn="l"/>
                          <a:tab pos="868680" algn="l"/>
                          <a:tab pos="1143000" algn="l"/>
                          <a:tab pos="1600200" algn="l"/>
                          <a:tab pos="1783080" algn="l"/>
                          <a:tab pos="2057400" algn="l"/>
                          <a:tab pos="2514600" algn="l"/>
                          <a:tab pos="2971800" algn="l"/>
                          <a:tab pos="3328035" algn="l"/>
                          <a:tab pos="3429000" algn="l"/>
                          <a:tab pos="3886200" algn="l"/>
                          <a:tab pos="4343400" algn="l"/>
                          <a:tab pos="4800600" algn="l"/>
                          <a:tab pos="5257800" algn="l"/>
                        </a:tabLst>
                        <a:defRPr/>
                      </a:pPr>
                      <a:r>
                        <a:rPr lang="en-GB" sz="1800" spc="-10" dirty="0">
                          <a:latin typeface="+mn-lt"/>
                          <a:ea typeface="Times New Roman"/>
                          <a:cs typeface="Times New Roman"/>
                        </a:rPr>
                        <a:t>Poor technique for positioning and attachment</a:t>
                      </a: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1143000" algn="l"/>
                          <a:tab pos="-685800" algn="l"/>
                          <a:tab pos="-228600" algn="l"/>
                          <a:tab pos="228600" algn="l"/>
                          <a:tab pos="429260" algn="l"/>
                          <a:tab pos="502920" algn="l"/>
                          <a:tab pos="685800" algn="l"/>
                          <a:tab pos="868680" algn="l"/>
                          <a:tab pos="1143000" algn="l"/>
                          <a:tab pos="1600200" algn="l"/>
                          <a:tab pos="1783080" algn="l"/>
                          <a:tab pos="2057400" algn="l"/>
                          <a:tab pos="2514600" algn="l"/>
                          <a:tab pos="2971800" algn="l"/>
                          <a:tab pos="3328035" algn="l"/>
                          <a:tab pos="3429000" algn="l"/>
                          <a:tab pos="3886200" algn="l"/>
                          <a:tab pos="4343400" algn="l"/>
                          <a:tab pos="4800600" algn="l"/>
                          <a:tab pos="5257800" algn="l"/>
                        </a:tabLst>
                      </a:pPr>
                      <a:r>
                        <a:rPr lang="en-GB" sz="1800" spc="-10" dirty="0">
                          <a:latin typeface="+mn-lt"/>
                          <a:ea typeface="Times New Roman"/>
                          <a:cs typeface="Times New Roman"/>
                        </a:rPr>
                        <a:t>Conditions such as engorgement, or mastitis</a:t>
                      </a:r>
                      <a:endParaRPr lang="en-US" sz="18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1143000" algn="l"/>
                          <a:tab pos="-685800" algn="l"/>
                          <a:tab pos="-228600" algn="l"/>
                          <a:tab pos="228600" algn="l"/>
                          <a:tab pos="429260" algn="l"/>
                          <a:tab pos="502920" algn="l"/>
                          <a:tab pos="685800" algn="l"/>
                          <a:tab pos="868680" algn="l"/>
                          <a:tab pos="1143000" algn="l"/>
                          <a:tab pos="1600200" algn="l"/>
                          <a:tab pos="1783080" algn="l"/>
                          <a:tab pos="2057400" algn="l"/>
                          <a:tab pos="2514600" algn="l"/>
                          <a:tab pos="2971800" algn="l"/>
                          <a:tab pos="3328035" algn="l"/>
                          <a:tab pos="3429000" algn="l"/>
                          <a:tab pos="3886200" algn="l"/>
                          <a:tab pos="4343400" algn="l"/>
                          <a:tab pos="4800600" algn="l"/>
                          <a:tab pos="5257800" algn="l"/>
                        </a:tabLst>
                      </a:pPr>
                      <a:r>
                        <a:rPr lang="en-GB" sz="1800" spc="-10" dirty="0">
                          <a:latin typeface="+mn-lt"/>
                          <a:ea typeface="Times New Roman"/>
                          <a:cs typeface="Times New Roman"/>
                        </a:rPr>
                        <a:t>Oversupply of milk</a:t>
                      </a:r>
                      <a:endParaRPr lang="en-US" sz="18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1143000" algn="l"/>
                          <a:tab pos="-685800" algn="l"/>
                          <a:tab pos="-228600" algn="l"/>
                          <a:tab pos="228600" algn="l"/>
                          <a:tab pos="429260" algn="l"/>
                          <a:tab pos="502920" algn="l"/>
                          <a:tab pos="685800" algn="l"/>
                          <a:tab pos="868680" algn="l"/>
                          <a:tab pos="1143000" algn="l"/>
                          <a:tab pos="1600200" algn="l"/>
                          <a:tab pos="1783080" algn="l"/>
                          <a:tab pos="2057400" algn="l"/>
                          <a:tab pos="2514600" algn="l"/>
                          <a:tab pos="2971800" algn="l"/>
                          <a:tab pos="3328035" algn="l"/>
                          <a:tab pos="3429000" algn="l"/>
                          <a:tab pos="3886200" algn="l"/>
                          <a:tab pos="4343400" algn="l"/>
                          <a:tab pos="4800600" algn="l"/>
                          <a:tab pos="5257800" algn="l"/>
                        </a:tabLst>
                      </a:pPr>
                      <a:r>
                        <a:rPr lang="en-GB" sz="1800" spc="-10" dirty="0">
                          <a:latin typeface="+mn-lt"/>
                          <a:ea typeface="Times New Roman"/>
                          <a:cs typeface="Times New Roman"/>
                        </a:rPr>
                        <a:t>Use of bottles / artificial teats for preterm infants</a:t>
                      </a:r>
                      <a:endParaRPr lang="en-US" sz="1800" spc="-1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1143000" algn="l"/>
                          <a:tab pos="-685800" algn="l"/>
                          <a:tab pos="-228600" algn="l"/>
                          <a:tab pos="228600" algn="l"/>
                          <a:tab pos="429260" algn="l"/>
                          <a:tab pos="502920" algn="l"/>
                          <a:tab pos="685800" algn="l"/>
                          <a:tab pos="868680" algn="l"/>
                          <a:tab pos="1143000" algn="l"/>
                          <a:tab pos="1600200" algn="l"/>
                          <a:tab pos="1783080" algn="l"/>
                          <a:tab pos="2057400" algn="l"/>
                          <a:tab pos="2514600" algn="l"/>
                          <a:tab pos="2971800" algn="l"/>
                          <a:tab pos="3328035" algn="l"/>
                          <a:tab pos="3429000" algn="l"/>
                          <a:tab pos="3886200" algn="l"/>
                          <a:tab pos="4343400" algn="l"/>
                          <a:tab pos="4800600" algn="l"/>
                          <a:tab pos="5257800" algn="l"/>
                        </a:tabLst>
                      </a:pPr>
                      <a:endParaRPr lang="en-US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6238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+mn-lt"/>
                        </a:rPr>
                        <a:t>Perceived</a:t>
                      </a:r>
                      <a:r>
                        <a:rPr lang="en-US" sz="1800" baseline="0" dirty="0">
                          <a:latin typeface="+mn-lt"/>
                        </a:rPr>
                        <a:t> reluctancy</a:t>
                      </a:r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1143000" algn="l"/>
                          <a:tab pos="-685800" algn="l"/>
                          <a:tab pos="-228600" algn="l"/>
                          <a:tab pos="228600" algn="l"/>
                          <a:tab pos="429260" algn="l"/>
                          <a:tab pos="502920" algn="l"/>
                          <a:tab pos="685800" algn="l"/>
                          <a:tab pos="868680" algn="l"/>
                          <a:tab pos="1143000" algn="l"/>
                          <a:tab pos="1600200" algn="l"/>
                          <a:tab pos="1783080" algn="l"/>
                          <a:tab pos="2057400" algn="l"/>
                          <a:tab pos="2514600" algn="l"/>
                          <a:tab pos="2971800" algn="l"/>
                          <a:tab pos="3328035" algn="l"/>
                          <a:tab pos="3429000" algn="l"/>
                          <a:tab pos="3886200" algn="l"/>
                          <a:tab pos="4343400" algn="l"/>
                          <a:tab pos="4800600" algn="l"/>
                          <a:tab pos="5257800" algn="l"/>
                        </a:tabLst>
                      </a:pPr>
                      <a:r>
                        <a:rPr kumimoji="0"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Newborn reflexes – rooting</a:t>
                      </a:r>
                      <a:endParaRPr lang="en-US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772400" y="6400800"/>
            <a:ext cx="1030605" cy="457200"/>
          </a:xfrm>
        </p:spPr>
        <p:txBody>
          <a:bodyPr/>
          <a:lstStyle/>
          <a:p>
            <a:r>
              <a:rPr lang="en-US" sz="1800" dirty="0"/>
              <a:t>13/3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066800"/>
          </a:xfrm>
        </p:spPr>
        <p:txBody>
          <a:bodyPr/>
          <a:lstStyle/>
          <a:p>
            <a:r>
              <a:rPr lang="en-US" dirty="0"/>
              <a:t>Reasons why baby may cry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8923177"/>
              </p:ext>
            </p:extLst>
          </p:nvPr>
        </p:nvGraphicFramePr>
        <p:xfrm>
          <a:off x="533400" y="1600200"/>
          <a:ext cx="8229600" cy="41843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4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113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+mn-lt"/>
                        </a:rPr>
                        <a:t>Reason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+mn-lt"/>
                        </a:rPr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+mn-lt"/>
                        </a:rPr>
                        <a:t>Discomfort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+mn-lt"/>
                        </a:rPr>
                        <a:t>Dirty diaper/ nappy, hot,</a:t>
                      </a:r>
                      <a:r>
                        <a:rPr lang="en-US" sz="2000" baseline="0" dirty="0">
                          <a:latin typeface="+mn-lt"/>
                        </a:rPr>
                        <a:t> cold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3737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+mn-lt"/>
                        </a:rPr>
                        <a:t>Tiredness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too many visitors and stimulation 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+mn-lt"/>
                        </a:rPr>
                        <a:t>Illness or pain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1143000" algn="l"/>
                          <a:tab pos="-685800" algn="l"/>
                          <a:tab pos="-228600" algn="l"/>
                          <a:tab pos="228600" algn="l"/>
                          <a:tab pos="429260" algn="l"/>
                          <a:tab pos="502920" algn="l"/>
                          <a:tab pos="685800" algn="l"/>
                          <a:tab pos="868680" algn="l"/>
                          <a:tab pos="1143000" algn="l"/>
                          <a:tab pos="1600200" algn="l"/>
                          <a:tab pos="1783080" algn="l"/>
                          <a:tab pos="2057400" algn="l"/>
                          <a:tab pos="2514600" algn="l"/>
                          <a:tab pos="2971800" algn="l"/>
                          <a:tab pos="3328035" algn="l"/>
                          <a:tab pos="3429000" algn="l"/>
                          <a:tab pos="3886200" algn="l"/>
                          <a:tab pos="4343400" algn="l"/>
                          <a:tab pos="4800600" algn="l"/>
                          <a:tab pos="5257800" algn="l"/>
                          <a:tab pos="457200" algn="l"/>
                        </a:tabLst>
                        <a:defRPr/>
                      </a:pPr>
                      <a:r>
                        <a:rPr lang="en-GB" sz="2000" spc="-10" dirty="0">
                          <a:latin typeface="+mn-lt"/>
                          <a:ea typeface="Times New Roman"/>
                          <a:cs typeface="Times New Roman"/>
                        </a:rPr>
                        <a:t>pain from delivery, reflux </a:t>
                      </a:r>
                      <a:r>
                        <a:rPr kumimoji="0" lang="en-GB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 babies who have been tube fed</a:t>
                      </a:r>
                      <a:endParaRPr lang="en-US" sz="2000" dirty="0">
                        <a:latin typeface="+mn-lt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1143000" algn="l"/>
                          <a:tab pos="-685800" algn="l"/>
                          <a:tab pos="-228600" algn="l"/>
                          <a:tab pos="228600" algn="l"/>
                          <a:tab pos="429260" algn="l"/>
                          <a:tab pos="502920" algn="l"/>
                          <a:tab pos="685800" algn="l"/>
                          <a:tab pos="868680" algn="l"/>
                          <a:tab pos="1143000" algn="l"/>
                          <a:tab pos="1600200" algn="l"/>
                          <a:tab pos="1783080" algn="l"/>
                          <a:tab pos="2057400" algn="l"/>
                          <a:tab pos="2514600" algn="l"/>
                          <a:tab pos="2971800" algn="l"/>
                          <a:tab pos="3328035" algn="l"/>
                          <a:tab pos="3429000" algn="l"/>
                          <a:tab pos="3886200" algn="l"/>
                          <a:tab pos="4343400" algn="l"/>
                          <a:tab pos="4800600" algn="l"/>
                          <a:tab pos="5257800" algn="l"/>
                          <a:tab pos="457200" algn="l"/>
                        </a:tabLst>
                      </a:pPr>
                      <a:endParaRPr lang="en-US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3737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+mn-lt"/>
                        </a:rPr>
                        <a:t>Hunger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poor attachment, not getting enough milk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3737">
                <a:tc>
                  <a:txBody>
                    <a:bodyPr/>
                    <a:lstStyle/>
                    <a:p>
                      <a:r>
                        <a:rPr kumimoji="0" lang="en-GB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Mother’s food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+mn-lt"/>
                        </a:rPr>
                        <a:t>Any</a:t>
                      </a:r>
                      <a:r>
                        <a:rPr lang="en-US" sz="2000" baseline="0" dirty="0">
                          <a:latin typeface="+mn-lt"/>
                        </a:rPr>
                        <a:t> food, check mother’s cow’s milk intake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+mn-lt"/>
                        </a:rPr>
                        <a:t>Mother’s drugs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caffeine, cigarettes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6172200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Can you think of other reasons?</a:t>
            </a: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13/4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6868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Baby who cries often:  </a:t>
            </a:r>
            <a:br>
              <a:rPr lang="en-US" dirty="0"/>
            </a:br>
            <a:r>
              <a:rPr lang="en-US" dirty="0"/>
              <a:t>Supporting the mother/parent/caregiver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76800"/>
          </a:xfrm>
        </p:spPr>
        <p:txBody>
          <a:bodyPr>
            <a:normAutofit fontScale="92500" lnSpcReduction="1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en-US" dirty="0"/>
              <a:t>Listen and learn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If baby is crying frequently, look for a cause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Take a history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Assess a breastfeeding session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Examine the baby</a:t>
            </a:r>
          </a:p>
          <a:p>
            <a:pPr marL="624078" lvl="0" indent="-514350">
              <a:buFont typeface="+mj-lt"/>
              <a:buAutoNum type="arabicPeriod"/>
            </a:pPr>
            <a:r>
              <a:rPr lang="en-GB" dirty="0"/>
              <a:t>Build the mother’s confidence and give support in her ability to care for her baby</a:t>
            </a:r>
            <a:endParaRPr lang="en-US" dirty="0"/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Accept what mother is feeling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Praise what the mother and baby doing well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Give relevant information, depending on situation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Make one or two simple suggestions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Give practical help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13/5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1066800"/>
          </a:xfrm>
        </p:spPr>
        <p:txBody>
          <a:bodyPr>
            <a:noAutofit/>
          </a:bodyPr>
          <a:lstStyle/>
          <a:p>
            <a:r>
              <a:rPr lang="en-US" sz="2800" dirty="0"/>
              <a:t>Management of the challenges to feed at the breast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5053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1600" b="1" dirty="0"/>
              <a:t>Treat the cause, where possible</a:t>
            </a:r>
            <a:endParaRPr lang="en-US" sz="1600" dirty="0"/>
          </a:p>
          <a:p>
            <a:pPr lvl="0"/>
            <a:r>
              <a:rPr lang="en-US" sz="1600" dirty="0"/>
              <a:t>Breast, nipple conditions (candida, mastitis, engorged breasts and other conditions)  and other challenges as discussed in Session 11</a:t>
            </a:r>
          </a:p>
          <a:p>
            <a:pPr lvl="0"/>
            <a:r>
              <a:rPr lang="en-US" sz="1600" dirty="0"/>
              <a:t>Treat a sore mouth or blocked nose</a:t>
            </a:r>
          </a:p>
          <a:p>
            <a:pPr lvl="0"/>
            <a:r>
              <a:rPr lang="en-US" sz="1600" dirty="0"/>
              <a:t>Stop using anything that is causing an unpleasant taste or smell to the breast</a:t>
            </a:r>
          </a:p>
          <a:p>
            <a:pPr>
              <a:buNone/>
            </a:pPr>
            <a:r>
              <a:rPr lang="en-GB" sz="1600" dirty="0"/>
              <a:t> </a:t>
            </a:r>
          </a:p>
          <a:p>
            <a:pPr>
              <a:buNone/>
            </a:pPr>
            <a:r>
              <a:rPr lang="en-GB" sz="1600" b="1" dirty="0"/>
              <a:t>Help the mother to do these things</a:t>
            </a:r>
            <a:endParaRPr lang="en-US" sz="1600" dirty="0"/>
          </a:p>
          <a:p>
            <a:r>
              <a:rPr lang="en-GB" sz="1600" dirty="0"/>
              <a:t>Let her hold the baby close in skin-to-skin as much as possible </a:t>
            </a:r>
          </a:p>
          <a:p>
            <a:r>
              <a:rPr lang="en-GB" sz="1600" dirty="0"/>
              <a:t>Let the baby explore the breast and  learn to feel comfortable there, but do not try to attach him too soon </a:t>
            </a:r>
            <a:endParaRPr lang="en-US" sz="1600" dirty="0"/>
          </a:p>
          <a:p>
            <a:r>
              <a:rPr lang="en-GB" sz="1600" dirty="0"/>
              <a:t>Express her breastmilk to feed the baby </a:t>
            </a:r>
            <a:r>
              <a:rPr lang="en-GB" sz="1600" i="1" dirty="0"/>
              <a:t>and keep up her milk supply</a:t>
            </a:r>
            <a:endParaRPr lang="en-CH" sz="1600" dirty="0"/>
          </a:p>
          <a:p>
            <a:r>
              <a:rPr lang="en-GB" sz="1600" dirty="0"/>
              <a:t>Feed the baby her expressed milk with a cup or spoon NOT with a bottle</a:t>
            </a:r>
            <a:endParaRPr lang="en-CH" sz="1600" dirty="0"/>
          </a:p>
          <a:p>
            <a:pPr lvl="0"/>
            <a:r>
              <a:rPr lang="en-GB" sz="1600" dirty="0"/>
              <a:t>Care for the baby in a gentle and confident manner</a:t>
            </a:r>
            <a:endParaRPr lang="en-US" sz="1600" dirty="0"/>
          </a:p>
          <a:p>
            <a:pPr lvl="0"/>
            <a:r>
              <a:rPr lang="en-GB" sz="1600" dirty="0"/>
              <a:t>Offer her breast whenever her baby is willing to suckle</a:t>
            </a:r>
            <a:endParaRPr lang="en-US" sz="1600" dirty="0"/>
          </a:p>
          <a:p>
            <a:pPr lvl="1"/>
            <a:r>
              <a:rPr lang="en-GB" sz="1600" dirty="0"/>
              <a:t>When her baby is sleepy, or after a cup feed</a:t>
            </a:r>
            <a:endParaRPr lang="en-US" sz="1600" dirty="0"/>
          </a:p>
          <a:p>
            <a:pPr lvl="1"/>
            <a:r>
              <a:rPr lang="en-GB" sz="1600" dirty="0"/>
              <a:t>In different positions</a:t>
            </a:r>
            <a:endParaRPr lang="en-US" sz="1600" dirty="0"/>
          </a:p>
          <a:p>
            <a:pPr lvl="1"/>
            <a:r>
              <a:rPr lang="en-GB" sz="1600" dirty="0"/>
              <a:t>When she feels her oxytocin reflex working ("let down")</a:t>
            </a: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13/6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4336"/>
          </a:xfrm>
        </p:spPr>
        <p:txBody>
          <a:bodyPr>
            <a:normAutofit lnSpcReduction="10000"/>
          </a:bodyPr>
          <a:lstStyle/>
          <a:p>
            <a:pPr lvl="0"/>
            <a:r>
              <a:rPr lang="en-GB" dirty="0"/>
              <a:t>Help her baby to take the breast</a:t>
            </a:r>
            <a:endParaRPr lang="en-US" dirty="0"/>
          </a:p>
          <a:p>
            <a:pPr lvl="1"/>
            <a:r>
              <a:rPr lang="en-US" dirty="0"/>
              <a:t>Let her position her baby in a calm and unhurried way</a:t>
            </a:r>
          </a:p>
          <a:p>
            <a:pPr lvl="1"/>
            <a:r>
              <a:rPr lang="en-US" dirty="0"/>
              <a:t>Show her the reclining position </a:t>
            </a:r>
          </a:p>
          <a:p>
            <a:pPr lvl="1"/>
            <a:r>
              <a:rPr lang="en-US" dirty="0"/>
              <a:t>Avoid pressing the back of the baby’s  head, or pressing on a painful place</a:t>
            </a:r>
          </a:p>
          <a:p>
            <a:pPr lvl="1"/>
            <a:r>
              <a:rPr lang="en-US" dirty="0"/>
              <a:t>If the baby is rooting let the baby continue and explain that the baby is trying to find the breast</a:t>
            </a:r>
          </a:p>
          <a:p>
            <a:pPr lvl="1"/>
            <a:r>
              <a:rPr lang="en-US" dirty="0"/>
              <a:t>When the baby is near the breast, express a little milk into his mouth</a:t>
            </a:r>
          </a:p>
          <a:p>
            <a:pPr lvl="1"/>
            <a:r>
              <a:rPr lang="en-US" dirty="0"/>
              <a:t>When the baby seems interested, help the baby to attach to the breast – be patient – do not  hurry</a:t>
            </a:r>
          </a:p>
          <a:p>
            <a:pPr marL="411480" lvl="1" indent="0">
              <a:buNone/>
            </a:pPr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>
            <a:noAutofit/>
          </a:bodyPr>
          <a:lstStyle/>
          <a:p>
            <a:r>
              <a:rPr lang="en-US" sz="3200" dirty="0"/>
              <a:t>Management of the challenges </a:t>
            </a:r>
            <a:r>
              <a:rPr lang="en-US" sz="3200"/>
              <a:t>of feeding </a:t>
            </a:r>
            <a:r>
              <a:rPr lang="en-US" sz="3200" dirty="0"/>
              <a:t>at the breast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13/7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r>
              <a:rPr lang="en-US" dirty="0"/>
              <a:t>Hand expression</a:t>
            </a: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400800"/>
            <a:ext cx="1295400" cy="457200"/>
          </a:xfrm>
        </p:spPr>
        <p:txBody>
          <a:bodyPr/>
          <a:lstStyle/>
          <a:p>
            <a:r>
              <a:rPr lang="en-US" sz="1800" dirty="0"/>
              <a:t>13/8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49CDA8-5AF8-1F47-8165-41387E14F3BF}"/>
              </a:ext>
            </a:extLst>
          </p:cNvPr>
          <p:cNvSpPr txBox="1"/>
          <p:nvPr/>
        </p:nvSpPr>
        <p:spPr>
          <a:xfrm>
            <a:off x="3657600" y="6248400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/>
              <a:t>© </a:t>
            </a:r>
            <a:r>
              <a:rPr lang="en-US" sz="1200" dirty="0"/>
              <a:t>WHO/</a:t>
            </a:r>
            <a:r>
              <a:rPr lang="en-US" sz="1200" dirty="0" err="1"/>
              <a:t>Yoshi</a:t>
            </a:r>
            <a:r>
              <a:rPr lang="en-US" sz="1200" dirty="0"/>
              <a:t> Shimizu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EF27DD-10A9-4EEE-8BC3-A3210ABB3C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0912" y="1636776"/>
            <a:ext cx="6742176" cy="449884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r>
              <a:rPr lang="en-US" dirty="0"/>
              <a:t>Cup feeding</a:t>
            </a: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48600" y="6383178"/>
            <a:ext cx="1143000" cy="398622"/>
          </a:xfrm>
        </p:spPr>
        <p:txBody>
          <a:bodyPr/>
          <a:lstStyle/>
          <a:p>
            <a:r>
              <a:rPr lang="en-US" sz="1800" dirty="0"/>
              <a:t>13/9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775A41-B1AA-6647-9739-148DCD4BE96A}"/>
              </a:ext>
            </a:extLst>
          </p:cNvPr>
          <p:cNvSpPr txBox="1"/>
          <p:nvPr/>
        </p:nvSpPr>
        <p:spPr>
          <a:xfrm>
            <a:off x="3657600" y="6400800"/>
            <a:ext cx="2183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dirty="0"/>
              <a:t>© UNICEF/UNI11841/Pirozzi</a:t>
            </a:r>
            <a:endParaRPr lang="en-US" sz="1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CE35615-0D61-4B65-913B-4A42481C7D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544" y="1518570"/>
            <a:ext cx="7296912" cy="486460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3758</TotalTime>
  <Words>548</Words>
  <Application>Microsoft Office PowerPoint</Application>
  <PresentationFormat>On-screen Show (4:3)</PresentationFormat>
  <Paragraphs>101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Georgia</vt:lpstr>
      <vt:lpstr>Trebuchet MS</vt:lpstr>
      <vt:lpstr>Wingdings 2</vt:lpstr>
      <vt:lpstr>Urban</vt:lpstr>
      <vt:lpstr>Session 13. </vt:lpstr>
      <vt:lpstr>Session 13 Objectives  Barriers to breastfeeding</vt:lpstr>
      <vt:lpstr>Why babies may be reluctant to feed at the breast</vt:lpstr>
      <vt:lpstr>Reasons why baby may cry</vt:lpstr>
      <vt:lpstr>Baby who cries often:   Supporting the mother/parent/caregiver</vt:lpstr>
      <vt:lpstr>Management of the challenges to feed at the breast</vt:lpstr>
      <vt:lpstr>Management of the challenges of feeding at the breast</vt:lpstr>
      <vt:lpstr>Hand expression</vt:lpstr>
      <vt:lpstr>Cup feeding</vt:lpstr>
      <vt:lpstr>Hand expression</vt:lpstr>
    </vt:vector>
  </TitlesOfParts>
  <Manager/>
  <Company>Windows User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1</dc:title>
  <dc:subject/>
  <dc:creator>MUSTAFA, Thahira</dc:creator>
  <cp:keywords/>
  <dc:description/>
  <cp:lastModifiedBy>MURIEL, Jo-ann Rivera</cp:lastModifiedBy>
  <cp:revision>64</cp:revision>
  <dcterms:created xsi:type="dcterms:W3CDTF">2019-06-16T08:59:06Z</dcterms:created>
  <dcterms:modified xsi:type="dcterms:W3CDTF">2020-08-03T14:14:03Z</dcterms:modified>
  <cp:category/>
</cp:coreProperties>
</file>