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88" r:id="rId4"/>
    <p:sldId id="307" r:id="rId5"/>
    <p:sldId id="308" r:id="rId6"/>
    <p:sldId id="309" r:id="rId7"/>
    <p:sldId id="319" r:id="rId8"/>
    <p:sldId id="310" r:id="rId9"/>
    <p:sldId id="312" r:id="rId10"/>
    <p:sldId id="315" r:id="rId11"/>
    <p:sldId id="316" r:id="rId12"/>
    <p:sldId id="317" r:id="rId13"/>
    <p:sldId id="320" r:id="rId14"/>
    <p:sldId id="322" r:id="rId15"/>
    <p:sldId id="321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07" autoAdjust="0"/>
    <p:restoredTop sz="94664"/>
  </p:normalViewPr>
  <p:slideViewPr>
    <p:cSldViewPr>
      <p:cViewPr varScale="1">
        <p:scale>
          <a:sx n="104" d="100"/>
          <a:sy n="104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8F907-6F06-448E-86B0-6D8D992A424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77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8F907-6F06-448E-86B0-6D8D992A424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57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8F907-6F06-448E-86B0-6D8D992A424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89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12.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Milk supply challenges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12/1</a:t>
            </a:r>
          </a:p>
        </p:txBody>
      </p:sp>
      <p:sp>
        <p:nvSpPr>
          <p:cNvPr id="6" name="Rectangle 5"/>
          <p:cNvSpPr/>
          <p:nvPr/>
        </p:nvSpPr>
        <p:spPr>
          <a:xfrm>
            <a:off x="3657600" y="6550223"/>
            <a:ext cx="20714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 WHO/</a:t>
            </a:r>
            <a:r>
              <a:rPr lang="en-US" sz="1400" dirty="0" err="1"/>
              <a:t>Yoshi</a:t>
            </a:r>
            <a:r>
              <a:rPr lang="en-US" sz="1400" dirty="0"/>
              <a:t> Shimizu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03485C-F748-4C3B-9548-965D749083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501699"/>
            <a:ext cx="4035552" cy="269443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Psychological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3657600" cy="3733800"/>
          </a:xfrm>
        </p:spPr>
        <p:txBody>
          <a:bodyPr>
            <a:normAutofit/>
          </a:bodyPr>
          <a:lstStyle/>
          <a:p>
            <a:r>
              <a:rPr lang="en-US" dirty="0"/>
              <a:t>Lack of confidence</a:t>
            </a:r>
          </a:p>
          <a:p>
            <a:r>
              <a:rPr lang="en-US" dirty="0"/>
              <a:t>Worry and stress</a:t>
            </a:r>
          </a:p>
          <a:p>
            <a:r>
              <a:rPr lang="en-US" dirty="0"/>
              <a:t>Dislike of breastfeeding</a:t>
            </a:r>
          </a:p>
          <a:p>
            <a:r>
              <a:rPr lang="en-US" dirty="0"/>
              <a:t>Tiredness</a:t>
            </a:r>
          </a:p>
          <a:p>
            <a:r>
              <a:rPr lang="en-US" dirty="0"/>
              <a:t>Lack of bonding, rejection of newborn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12/10</a:t>
            </a:r>
          </a:p>
        </p:txBody>
      </p:sp>
      <p:sp>
        <p:nvSpPr>
          <p:cNvPr id="7" name="Rectangle 6"/>
          <p:cNvSpPr/>
          <p:nvPr/>
        </p:nvSpPr>
        <p:spPr>
          <a:xfrm>
            <a:off x="5638800" y="5181600"/>
            <a:ext cx="20714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 WHO/</a:t>
            </a:r>
            <a:r>
              <a:rPr lang="en-US" sz="1400" dirty="0" err="1"/>
              <a:t>Yoshi</a:t>
            </a:r>
            <a:r>
              <a:rPr lang="en-US" sz="1400" dirty="0"/>
              <a:t> Shimizu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A19412-5178-4578-9D8B-5AF2CDC582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206823"/>
            <a:ext cx="4340352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After 2 weeks of age:</a:t>
            </a:r>
            <a:br>
              <a:rPr lang="en-US" dirty="0"/>
            </a:br>
            <a:r>
              <a:rPr lang="en-US" dirty="0"/>
              <a:t>Actual or perceived insufficiency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Perceived insufficiency</a:t>
            </a:r>
          </a:p>
          <a:p>
            <a:pPr lvl="1"/>
            <a:r>
              <a:rPr lang="en-GB" altLang="en-US" sz="2500" dirty="0"/>
              <a:t>The most common reason for a mother giving up exclusive breastfeeding is because they </a:t>
            </a:r>
            <a:r>
              <a:rPr lang="en-GB" altLang="en-US" sz="2500" b="1" dirty="0"/>
              <a:t>think</a:t>
            </a:r>
            <a:r>
              <a:rPr lang="en-GB" altLang="en-US" sz="2500" dirty="0"/>
              <a:t> they do not have enough milk.</a:t>
            </a:r>
          </a:p>
          <a:p>
            <a:pPr lvl="1"/>
            <a:r>
              <a:rPr lang="en-GB" altLang="en-US" sz="2500" dirty="0"/>
              <a:t>Almost all mothers are able to produce as much milk as their baby needs.</a:t>
            </a:r>
          </a:p>
          <a:p>
            <a:pPr lvl="1"/>
            <a:r>
              <a:rPr lang="en-US" altLang="en-US" sz="2500" dirty="0"/>
              <a:t>Often there is an issue in the interaction between mother and infant</a:t>
            </a:r>
          </a:p>
          <a:p>
            <a:pPr lvl="1"/>
            <a:r>
              <a:rPr lang="en-US" altLang="en-US" sz="2500" dirty="0"/>
              <a:t>How many mothers could continue breastfeeding if they had skilled support and help?</a:t>
            </a:r>
            <a:endParaRPr lang="en-US" sz="2500" dirty="0"/>
          </a:p>
          <a:p>
            <a:r>
              <a:rPr lang="en-US" dirty="0"/>
              <a:t>Actual insufficiency</a:t>
            </a:r>
          </a:p>
          <a:p>
            <a:pPr lvl="1"/>
            <a:r>
              <a:rPr lang="en-US" sz="2500" dirty="0"/>
              <a:t>In some cases, the mother does have a supply issue.</a:t>
            </a:r>
          </a:p>
          <a:p>
            <a:pPr lvl="1"/>
            <a:r>
              <a:rPr lang="en-US" sz="2500" dirty="0"/>
              <a:t>Assess the possible causes: physical, psychological or other causes.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48600" y="6430818"/>
            <a:ext cx="1295400" cy="457200"/>
          </a:xfrm>
        </p:spPr>
        <p:txBody>
          <a:bodyPr/>
          <a:lstStyle/>
          <a:p>
            <a:r>
              <a:rPr lang="en-US" sz="1800" dirty="0"/>
              <a:t>12/11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Practices:</a:t>
            </a:r>
            <a:br>
              <a:rPr lang="en-US" dirty="0"/>
            </a:br>
            <a:r>
              <a:rPr lang="en-CA" dirty="0"/>
              <a:t>To prevent and manage insufficient milk intake and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476501"/>
            <a:ext cx="4953000" cy="4800600"/>
          </a:xfrm>
        </p:spPr>
        <p:txBody>
          <a:bodyPr>
            <a:normAutofit/>
          </a:bodyPr>
          <a:lstStyle/>
          <a:p>
            <a:r>
              <a:rPr lang="en-GB" altLang="en-US" sz="2300" dirty="0"/>
              <a:t>Early skin-to-skin contact at delivery and initiation of breastfeeding as soon as possible </a:t>
            </a:r>
          </a:p>
          <a:p>
            <a:r>
              <a:rPr lang="en-GB" altLang="en-US" sz="2300" dirty="0"/>
              <a:t>Skilled support of breastfeeding after delivery to ensure good attachment and effective suckling</a:t>
            </a:r>
            <a:endParaRPr lang="en-US" sz="2300" dirty="0"/>
          </a:p>
          <a:p>
            <a:r>
              <a:rPr lang="en-CA" sz="2300" dirty="0"/>
              <a:t>Practice rooming-in 24 hours a day </a:t>
            </a:r>
            <a:endParaRPr lang="en-US" sz="2300" dirty="0"/>
          </a:p>
          <a:p>
            <a:r>
              <a:rPr lang="en-CA" sz="2300" dirty="0"/>
              <a:t>Exclusive breastfeeding, unless supplements medically indicated</a:t>
            </a:r>
          </a:p>
          <a:p>
            <a:endParaRPr lang="en-US" sz="23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12/12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F8FC26-0A69-465D-9583-65668AEE8F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711196"/>
            <a:ext cx="3383280" cy="273100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Not enough milk:</a:t>
            </a:r>
            <a:br>
              <a:rPr lang="en-US" dirty="0"/>
            </a:br>
            <a:r>
              <a:rPr lang="en-US" dirty="0"/>
              <a:t>Helping the mother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458200" cy="4572000"/>
          </a:xfrm>
        </p:spPr>
        <p:txBody>
          <a:bodyPr>
            <a:noAutofit/>
          </a:bodyPr>
          <a:lstStyle/>
          <a:p>
            <a:pPr lvl="0"/>
            <a:r>
              <a:rPr lang="en-GB" sz="2300" b="1" dirty="0"/>
              <a:t>Listen to the mother and take a detailed history </a:t>
            </a:r>
            <a:endParaRPr lang="en-US" sz="2300" dirty="0"/>
          </a:p>
          <a:p>
            <a:pPr lvl="1"/>
            <a:r>
              <a:rPr lang="en-GB" sz="2300" dirty="0"/>
              <a:t>If she is doubting her milk supply, try to learn why. In this way, you can help her to build her confidence.</a:t>
            </a:r>
            <a:endParaRPr lang="en-US" sz="2300" dirty="0"/>
          </a:p>
          <a:p>
            <a:pPr lvl="1"/>
            <a:r>
              <a:rPr lang="en-GB" sz="2300" dirty="0"/>
              <a:t>Explore the mother’s ideas and feelings about her milk and pressures she may be experiencing. This pressure can come from family and friends.</a:t>
            </a:r>
            <a:endParaRPr lang="en-US" sz="2300" dirty="0"/>
          </a:p>
          <a:p>
            <a:r>
              <a:rPr lang="en-GB" sz="2300" b="1" dirty="0"/>
              <a:t>Assess the infant’s health</a:t>
            </a:r>
            <a:r>
              <a:rPr lang="en-GB" sz="2300" dirty="0"/>
              <a:t> </a:t>
            </a:r>
            <a:endParaRPr lang="en-US" sz="2300" dirty="0"/>
          </a:p>
          <a:p>
            <a:pPr lvl="1"/>
            <a:r>
              <a:rPr lang="en-GB" sz="2300" dirty="0"/>
              <a:t>Determine whether the baby is getting milk or not, using the signs and symptoms we have discussed. </a:t>
            </a:r>
            <a:endParaRPr lang="en-US" sz="2300" dirty="0"/>
          </a:p>
          <a:p>
            <a:pPr lvl="1"/>
            <a:r>
              <a:rPr lang="en-GB" sz="2300" dirty="0"/>
              <a:t>Determine whether the baby is being fed exclusively at the breast or is being supplemented. </a:t>
            </a:r>
            <a:endParaRPr lang="en-US" sz="23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12/13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625" y="6369278"/>
            <a:ext cx="762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/>
              <a:t>Adapted from: LEAARC. Core curriculum for interdisciplinary lactation care. Burlington (MA): 2019. </a:t>
            </a:r>
            <a:endParaRPr lang="en-US" sz="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Not enough milk:</a:t>
            </a:r>
            <a:br>
              <a:rPr lang="en-US" dirty="0"/>
            </a:br>
            <a:r>
              <a:rPr lang="en-US" dirty="0"/>
              <a:t>Helping the mother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/>
          </a:bodyPr>
          <a:lstStyle/>
          <a:p>
            <a:pPr lvl="0"/>
            <a:r>
              <a:rPr lang="en-GB" sz="2300" b="1" dirty="0"/>
              <a:t>Assess the big picture</a:t>
            </a:r>
          </a:p>
          <a:p>
            <a:pPr lvl="1"/>
            <a:r>
              <a:rPr lang="en-GB" sz="2300" dirty="0"/>
              <a:t>Is the baby’s weight within the expected range? </a:t>
            </a:r>
          </a:p>
          <a:p>
            <a:pPr lvl="1"/>
            <a:r>
              <a:rPr lang="en-GB" sz="2300" dirty="0"/>
              <a:t>Has supplementation played a role? </a:t>
            </a:r>
          </a:p>
          <a:p>
            <a:pPr lvl="1"/>
            <a:r>
              <a:rPr lang="en-GB" sz="2300" dirty="0"/>
              <a:t>Is baby removing milk from the breast? </a:t>
            </a:r>
          </a:p>
          <a:p>
            <a:pPr lvl="1"/>
            <a:r>
              <a:rPr lang="en-GB" sz="2300" dirty="0"/>
              <a:t>What is the baby's output (urine and </a:t>
            </a:r>
            <a:r>
              <a:rPr lang="en-GB" sz="2300" dirty="0" err="1"/>
              <a:t>stooling</a:t>
            </a:r>
            <a:r>
              <a:rPr lang="en-GB" sz="2300" dirty="0"/>
              <a:t> pattern)?</a:t>
            </a:r>
            <a:endParaRPr lang="en-US" sz="2300" dirty="0"/>
          </a:p>
          <a:p>
            <a:r>
              <a:rPr lang="en-GB" sz="2300" b="1" dirty="0"/>
              <a:t>Assess the mother’s health </a:t>
            </a:r>
          </a:p>
          <a:p>
            <a:pPr lvl="1"/>
            <a:r>
              <a:rPr lang="en-GB" sz="2300" dirty="0"/>
              <a:t>Does the mother have risk factors for lactation problems?</a:t>
            </a:r>
          </a:p>
          <a:p>
            <a:pPr lvl="0"/>
            <a:r>
              <a:rPr lang="en-GB" sz="2300" b="1" dirty="0"/>
              <a:t>Observe one or more feeds </a:t>
            </a:r>
          </a:p>
          <a:p>
            <a:pPr lvl="1"/>
            <a:r>
              <a:rPr lang="en-GB" sz="2300" dirty="0"/>
              <a:t>Assess latch, milk transfer and positioning to check positioning and attachment, as well as the condition of the mother and baby. </a:t>
            </a:r>
            <a:endParaRPr lang="en-US" sz="2300" dirty="0"/>
          </a:p>
          <a:p>
            <a:endParaRPr lang="en-US" sz="23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13956"/>
            <a:ext cx="762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/>
              <a:t>Adapted from: LEAARC. Core curriculum for interdisciplinary lactation care. Burlington (MA); 2019. </a:t>
            </a:r>
            <a:endParaRPr lang="en-US" sz="8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12/14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Not enough milk:</a:t>
            </a:r>
            <a:br>
              <a:rPr lang="en-US" dirty="0"/>
            </a:br>
            <a:r>
              <a:rPr lang="en-US" dirty="0"/>
              <a:t>Helping the mother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95800"/>
          </a:xfrm>
        </p:spPr>
        <p:txBody>
          <a:bodyPr>
            <a:normAutofit/>
          </a:bodyPr>
          <a:lstStyle/>
          <a:p>
            <a:pPr lvl="0"/>
            <a:r>
              <a:rPr lang="en-GB" sz="2300" b="1" dirty="0"/>
              <a:t>If there is a problem</a:t>
            </a:r>
            <a:endParaRPr lang="en-US" sz="2300" dirty="0"/>
          </a:p>
          <a:p>
            <a:pPr lvl="1"/>
            <a:r>
              <a:rPr lang="en-GB" sz="2300" dirty="0"/>
              <a:t>Make sure baby is adequately fed. This may require supplementation. </a:t>
            </a:r>
            <a:endParaRPr lang="en-US" sz="2300" dirty="0"/>
          </a:p>
          <a:p>
            <a:pPr lvl="1"/>
            <a:r>
              <a:rPr lang="en-GB" sz="2300" dirty="0"/>
              <a:t>Try to determine the cause. Has the problem been present since birth? When did the problem become apparent?</a:t>
            </a:r>
            <a:endParaRPr lang="en-US" sz="2300" dirty="0"/>
          </a:p>
          <a:p>
            <a:pPr lvl="1"/>
            <a:r>
              <a:rPr lang="en-GB" sz="2300" dirty="0"/>
              <a:t>Screen for breastfeeding management problems and factors related to the mother.</a:t>
            </a:r>
            <a:endParaRPr lang="en-US" sz="2300" dirty="0"/>
          </a:p>
          <a:p>
            <a:pPr lvl="1"/>
            <a:r>
              <a:rPr lang="en-GB" sz="2300" dirty="0"/>
              <a:t>If milk remained in the breast after feeding, determine the cause for the baby’s inability to remove milk.</a:t>
            </a:r>
            <a:endParaRPr lang="en-US" sz="2300" dirty="0"/>
          </a:p>
          <a:p>
            <a:r>
              <a:rPr lang="en-GB" sz="2300" b="1" dirty="0"/>
              <a:t>Support milk production</a:t>
            </a:r>
            <a:r>
              <a:rPr lang="en-GB" sz="2300" dirty="0"/>
              <a:t> as needed and address any problems as soon as possible</a:t>
            </a:r>
            <a:r>
              <a:rPr lang="en-US" sz="2300" dirty="0"/>
              <a:t> </a:t>
            </a:r>
          </a:p>
          <a:p>
            <a:endParaRPr lang="en-US" sz="23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12/15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" y="6394906"/>
            <a:ext cx="762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/>
              <a:t>Adapted from: LEAARC. Core curriculum for interdisciplinary lactation care. Burlington, MA; 2019. 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763000" cy="1371600"/>
          </a:xfrm>
        </p:spPr>
        <p:txBody>
          <a:bodyPr>
            <a:normAutofit/>
          </a:bodyPr>
          <a:lstStyle/>
          <a:p>
            <a:r>
              <a:rPr lang="en-GB" altLang="en-US" dirty="0"/>
              <a:t>Session 12. </a:t>
            </a:r>
            <a:r>
              <a:rPr lang="en-GB" dirty="0"/>
              <a:t>O</a:t>
            </a:r>
            <a:r>
              <a:rPr lang="en-GB" altLang="en-US" dirty="0"/>
              <a:t>bjectives </a:t>
            </a:r>
            <a:br>
              <a:rPr lang="en-GB" altLang="en-US" dirty="0"/>
            </a:br>
            <a:r>
              <a:rPr lang="en-US" dirty="0"/>
              <a:t>Milk supply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772400" cy="5105400"/>
          </a:xfrm>
        </p:spPr>
        <p:txBody>
          <a:bodyPr>
            <a:normAutofit fontScale="92500" lnSpcReduction="10000"/>
          </a:bodyPr>
          <a:lstStyle/>
          <a:p>
            <a:pPr marL="46038" indent="-46038">
              <a:buNone/>
            </a:pPr>
            <a:r>
              <a:rPr lang="en-GB" altLang="en-US" sz="2400" b="1" dirty="0"/>
              <a:t>After completing this session, participants will be able to:</a:t>
            </a:r>
          </a:p>
          <a:p>
            <a:r>
              <a:rPr lang="en-GB" sz="2400" dirty="0"/>
              <a:t>explain normal newborn feeding behaviour and intake;</a:t>
            </a:r>
          </a:p>
          <a:p>
            <a:r>
              <a:rPr lang="en-GB" sz="2400" dirty="0"/>
              <a:t>list the signs and symptoms a newborn may not be getting enough milk;</a:t>
            </a:r>
          </a:p>
          <a:p>
            <a:r>
              <a:rPr lang="en-GB" sz="2400" dirty="0"/>
              <a:t>explain the common reasons why a newborn may not get enough breast milk;</a:t>
            </a:r>
          </a:p>
          <a:p>
            <a:r>
              <a:rPr lang="en-GB" sz="2400" dirty="0"/>
              <a:t>explain how to prevent and manage milk insufficiency in </a:t>
            </a:r>
            <a:r>
              <a:rPr lang="en-GB" sz="2400" dirty="0" err="1"/>
              <a:t>newborns</a:t>
            </a:r>
            <a:r>
              <a:rPr lang="en-GB" sz="2400" dirty="0"/>
              <a:t>; </a:t>
            </a:r>
          </a:p>
          <a:p>
            <a:r>
              <a:rPr lang="en-GB" sz="2400" dirty="0"/>
              <a:t>explain the difference between perceived and actual milk insufficiency;</a:t>
            </a:r>
          </a:p>
          <a:p>
            <a:r>
              <a:rPr lang="en-GB" sz="2400" dirty="0"/>
              <a:t>help a mother whose baby is not getting enough breast milk;</a:t>
            </a:r>
          </a:p>
          <a:p>
            <a:r>
              <a:rPr lang="en-GB" sz="2400" dirty="0"/>
              <a:t>help a mother who thinks her baby is not getting enough milk.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3200" dirty="0"/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en-US" sz="3200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12/2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066800"/>
          </a:xfrm>
        </p:spPr>
        <p:txBody>
          <a:bodyPr/>
          <a:lstStyle/>
          <a:p>
            <a:r>
              <a:rPr lang="en-US" dirty="0"/>
              <a:t>First weeks of newborn’s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828800"/>
            <a:ext cx="8610600" cy="4343400"/>
          </a:xfrm>
        </p:spPr>
        <p:txBody>
          <a:bodyPr numCol="2">
            <a:normAutofit fontScale="92500" lnSpcReduction="10000"/>
          </a:bodyPr>
          <a:lstStyle/>
          <a:p>
            <a:r>
              <a:rPr lang="en-US" dirty="0"/>
              <a:t>Day 1-3</a:t>
            </a:r>
          </a:p>
          <a:p>
            <a:pPr lvl="1"/>
            <a:r>
              <a:rPr lang="en-US" sz="2800" dirty="0"/>
              <a:t>Baby gets colostrum</a:t>
            </a:r>
          </a:p>
          <a:p>
            <a:pPr lvl="1"/>
            <a:r>
              <a:rPr lang="en-US" sz="2800" dirty="0"/>
              <a:t>Breasts feel soft</a:t>
            </a:r>
            <a:endParaRPr lang="en-US" dirty="0"/>
          </a:p>
          <a:p>
            <a:r>
              <a:rPr lang="en-US" dirty="0"/>
              <a:t>Day 3-4</a:t>
            </a:r>
          </a:p>
          <a:p>
            <a:pPr lvl="1"/>
            <a:r>
              <a:rPr lang="en-US" sz="2800" dirty="0"/>
              <a:t>Milk “comes in”, changes </a:t>
            </a:r>
          </a:p>
          <a:p>
            <a:pPr lvl="1"/>
            <a:r>
              <a:rPr lang="en-US" sz="2800" dirty="0"/>
              <a:t>Volume produced increases</a:t>
            </a:r>
          </a:p>
          <a:p>
            <a:pPr lvl="1"/>
            <a:r>
              <a:rPr lang="en-US" sz="2800" dirty="0"/>
              <a:t> Breasts feel full</a:t>
            </a: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Day 6-7</a:t>
            </a:r>
          </a:p>
          <a:p>
            <a:pPr lvl="1"/>
            <a:r>
              <a:rPr lang="en-US" sz="2400" dirty="0"/>
              <a:t>Baby loses weight</a:t>
            </a:r>
          </a:p>
          <a:p>
            <a:pPr lvl="1"/>
            <a:r>
              <a:rPr lang="en-US" sz="2400" dirty="0"/>
              <a:t>Fluid and glucose needs covered by extra in infant’s body from before birth</a:t>
            </a:r>
          </a:p>
          <a:p>
            <a:pPr lvl="1"/>
            <a:r>
              <a:rPr lang="en-US" sz="2400" dirty="0"/>
              <a:t>Once breastfeeding established, weight increases</a:t>
            </a:r>
            <a:endParaRPr lang="en-US" dirty="0"/>
          </a:p>
          <a:p>
            <a:r>
              <a:rPr lang="en-US" dirty="0"/>
              <a:t>Day 10-14</a:t>
            </a:r>
          </a:p>
          <a:p>
            <a:pPr lvl="1"/>
            <a:r>
              <a:rPr lang="en-US" dirty="0"/>
              <a:t>Infant regains birth weight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12/3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Newborn stomach: </a:t>
            </a:r>
            <a:br>
              <a:rPr lang="en-US" dirty="0"/>
            </a:br>
            <a:r>
              <a:rPr lang="en-US" dirty="0"/>
              <a:t>Size and volume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12/4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AFF233-B4C0-4429-9ABB-77F7F1FF956D}"/>
              </a:ext>
            </a:extLst>
          </p:cNvPr>
          <p:cNvSpPr txBox="1"/>
          <p:nvPr/>
        </p:nvSpPr>
        <p:spPr>
          <a:xfrm>
            <a:off x="13855" y="6165302"/>
            <a:ext cx="86729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700" dirty="0"/>
              <a:t>Bergman NJ. Neonatal stomach volume and physiology. Acta </a:t>
            </a:r>
            <a:r>
              <a:rPr lang="en-US" sz="700" dirty="0" err="1"/>
              <a:t>Paediatrica</a:t>
            </a:r>
            <a:r>
              <a:rPr lang="en-US" sz="700" dirty="0"/>
              <a:t>. 2013;102:773–7.</a:t>
            </a:r>
          </a:p>
          <a:p>
            <a:pPr>
              <a:spcAft>
                <a:spcPts val="300"/>
              </a:spcAft>
            </a:pPr>
            <a:r>
              <a:rPr lang="en-US" sz="700" dirty="0" err="1"/>
              <a:t>Zangen</a:t>
            </a:r>
            <a:r>
              <a:rPr lang="en-US" sz="700" dirty="0"/>
              <a:t> S, DiLorenzo C, </a:t>
            </a:r>
            <a:r>
              <a:rPr lang="en-US" sz="700" dirty="0" err="1"/>
              <a:t>Zangen</a:t>
            </a:r>
            <a:r>
              <a:rPr lang="en-US" sz="700" dirty="0"/>
              <a:t> T, Mertz H, </a:t>
            </a:r>
            <a:r>
              <a:rPr lang="en-US" sz="700" dirty="0" err="1"/>
              <a:t>Schwankovsky</a:t>
            </a:r>
            <a:r>
              <a:rPr lang="en-US" sz="700" dirty="0"/>
              <a:t> L, Hyman PE. Rapid maturation of gastric relaxation in newborn infants. </a:t>
            </a:r>
            <a:r>
              <a:rPr lang="en-US" sz="700" dirty="0" err="1"/>
              <a:t>Pediatr</a:t>
            </a:r>
            <a:r>
              <a:rPr lang="en-US" sz="700" dirty="0"/>
              <a:t> Res. 2001;50:629–32.</a:t>
            </a:r>
          </a:p>
          <a:p>
            <a:pPr>
              <a:spcAft>
                <a:spcPts val="300"/>
              </a:spcAft>
            </a:pPr>
            <a:r>
              <a:rPr lang="en-US" sz="700" dirty="0"/>
              <a:t>Best Start Resource Centre: Ontario's Maternal Newborn and Early Child Development Resource Centre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3199690-3006-45D0-B09E-9F60FAA1FB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0" r="83413"/>
          <a:stretch/>
        </p:blipFill>
        <p:spPr>
          <a:xfrm>
            <a:off x="457200" y="1952236"/>
            <a:ext cx="1600201" cy="1819506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B5F54B15-140F-412A-A687-DAA0E640075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44" r="60408"/>
          <a:stretch/>
        </p:blipFill>
        <p:spPr>
          <a:xfrm>
            <a:off x="2412953" y="1952236"/>
            <a:ext cx="1600201" cy="1819506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2BA05A25-B7BE-479F-ABDB-984C188B834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24" r="9479"/>
          <a:stretch/>
        </p:blipFill>
        <p:spPr>
          <a:xfrm>
            <a:off x="6248541" y="1947905"/>
            <a:ext cx="2286000" cy="1819506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BF8A7C88-0BCA-4685-A6DF-57200D41351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00" r="37353"/>
          <a:stretch/>
        </p:blipFill>
        <p:spPr>
          <a:xfrm>
            <a:off x="4330747" y="1952236"/>
            <a:ext cx="1600201" cy="181950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8F741FA-7548-424E-B1B6-EEB299D47059}"/>
              </a:ext>
            </a:extLst>
          </p:cNvPr>
          <p:cNvSpPr txBox="1"/>
          <p:nvPr/>
        </p:nvSpPr>
        <p:spPr>
          <a:xfrm>
            <a:off x="279423" y="4185598"/>
            <a:ext cx="19557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Day 1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5-7 mL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1BF038-F701-4791-9CE9-5A63055AE8F6}"/>
              </a:ext>
            </a:extLst>
          </p:cNvPr>
          <p:cNvSpPr txBox="1"/>
          <p:nvPr/>
        </p:nvSpPr>
        <p:spPr>
          <a:xfrm>
            <a:off x="2235176" y="4185598"/>
            <a:ext cx="19557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Day 2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22-27 mL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CBDEC3-0F3F-4999-ACBF-48343F181522}"/>
              </a:ext>
            </a:extLst>
          </p:cNvPr>
          <p:cNvSpPr txBox="1"/>
          <p:nvPr/>
        </p:nvSpPr>
        <p:spPr>
          <a:xfrm>
            <a:off x="4190929" y="4183692"/>
            <a:ext cx="19557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1 Week 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45-60 mL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A732737-27C5-484E-A1F6-305380DC0E0B}"/>
              </a:ext>
            </a:extLst>
          </p:cNvPr>
          <p:cNvSpPr txBox="1"/>
          <p:nvPr/>
        </p:nvSpPr>
        <p:spPr>
          <a:xfrm>
            <a:off x="6388147" y="4191316"/>
            <a:ext cx="19557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1 Month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80-150 mL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Normal newborn feeding </a:t>
            </a:r>
            <a:r>
              <a:rPr lang="en-US" dirty="0" err="1"/>
              <a:t>behaviour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145" y="1268506"/>
            <a:ext cx="8409709" cy="5360894"/>
          </a:xfrm>
        </p:spPr>
        <p:txBody>
          <a:bodyPr>
            <a:normAutofit/>
          </a:bodyPr>
          <a:lstStyle/>
          <a:p>
            <a:r>
              <a:rPr lang="en-US" sz="1900" dirty="0"/>
              <a:t>First 24 hours</a:t>
            </a:r>
          </a:p>
          <a:p>
            <a:pPr lvl="1"/>
            <a:r>
              <a:rPr lang="en-US" altLang="en-US" sz="1900" dirty="0"/>
              <a:t>Breastfeed in the first hour, may be followed by a long sleep</a:t>
            </a:r>
          </a:p>
          <a:p>
            <a:pPr lvl="1"/>
            <a:r>
              <a:rPr lang="en-US" altLang="en-US" sz="1900" dirty="0"/>
              <a:t>Breastfeed then 5-12 times in the first 24 hours - babies vary and can </a:t>
            </a:r>
            <a:r>
              <a:rPr lang="en-GB" altLang="en-US" sz="1900" dirty="0"/>
              <a:t>depend on skin-to-skin and rooming-in</a:t>
            </a:r>
            <a:endParaRPr lang="en-US" sz="1900" dirty="0"/>
          </a:p>
          <a:p>
            <a:r>
              <a:rPr lang="en-US" sz="1900" dirty="0"/>
              <a:t>Day 2-3</a:t>
            </a:r>
          </a:p>
          <a:p>
            <a:pPr lvl="1"/>
            <a:r>
              <a:rPr lang="en-GB" altLang="en-US" sz="1900" dirty="0"/>
              <a:t>Frequency often increases to 10–12 times, still variable</a:t>
            </a:r>
            <a:endParaRPr lang="en-US" sz="1900" dirty="0"/>
          </a:p>
          <a:p>
            <a:r>
              <a:rPr lang="en-US" sz="1900" dirty="0"/>
              <a:t>After day 3</a:t>
            </a:r>
          </a:p>
          <a:p>
            <a:pPr lvl="1"/>
            <a:r>
              <a:rPr lang="en-US" sz="1900" dirty="0"/>
              <a:t>Milk “comes in,” changes </a:t>
            </a:r>
          </a:p>
          <a:p>
            <a:pPr lvl="1"/>
            <a:r>
              <a:rPr lang="en-GB" altLang="en-US" sz="1900" dirty="0"/>
              <a:t>Maybe longer intervals between feeds, as feeds become larger</a:t>
            </a:r>
          </a:p>
          <a:p>
            <a:pPr lvl="1"/>
            <a:r>
              <a:rPr lang="en-GB" altLang="en-US" sz="1900" dirty="0"/>
              <a:t>Feeds on average about 8 times in 24 hours</a:t>
            </a:r>
          </a:p>
          <a:p>
            <a:pPr lvl="1"/>
            <a:r>
              <a:rPr lang="en-GB" altLang="en-US" sz="1900" dirty="0">
                <a:solidFill>
                  <a:schemeClr val="tx1"/>
                </a:solidFill>
              </a:rPr>
              <a:t>Mothers should keep babies close and respond as they show signs of readiness</a:t>
            </a:r>
          </a:p>
          <a:p>
            <a:pPr lvl="1"/>
            <a:r>
              <a:rPr lang="en-GB" altLang="en-US" sz="1900" dirty="0"/>
              <a:t>Alert and moving, turning head, hand to mouth, moving mouth</a:t>
            </a:r>
          </a:p>
          <a:p>
            <a:pPr lvl="1"/>
            <a:r>
              <a:rPr lang="en-GB" altLang="en-US" sz="1900" dirty="0">
                <a:solidFill>
                  <a:schemeClr val="tx1"/>
                </a:solidFill>
              </a:rPr>
              <a:t>A baby who rooms-in with a mother who responds, gains more weight over the first 7 days</a:t>
            </a:r>
            <a:endParaRPr lang="en-US" sz="1900" dirty="0">
              <a:solidFill>
                <a:schemeClr val="tx1"/>
              </a:solidFill>
            </a:endParaRPr>
          </a:p>
          <a:p>
            <a:pPr lvl="1"/>
            <a:endParaRPr lang="en-GB" altLang="en-US" sz="1900" dirty="0"/>
          </a:p>
          <a:p>
            <a:pPr lvl="1"/>
            <a:endParaRPr lang="en-US" sz="1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745844" y="6267168"/>
            <a:ext cx="1295400" cy="457200"/>
          </a:xfrm>
        </p:spPr>
        <p:txBody>
          <a:bodyPr/>
          <a:lstStyle/>
          <a:p>
            <a:r>
              <a:rPr lang="en-US" sz="1800" dirty="0"/>
              <a:t>12/5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40A019-AB05-3444-91F4-B82652D29B0D}"/>
              </a:ext>
            </a:extLst>
          </p:cNvPr>
          <p:cNvSpPr txBox="1"/>
          <p:nvPr/>
        </p:nvSpPr>
        <p:spPr>
          <a:xfrm>
            <a:off x="135659" y="6151374"/>
            <a:ext cx="867294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600" dirty="0"/>
              <a:t>Wight N, Marinelli KA, and the Academy of Breastfeeding Medicine (2014). ABM clinical protocol #1: Guidelines for blood glucose monitoring and treatment of hypoglycemia in term and late-preterm neonates. Breastfeeding Medicine, 9 (4), 173-179.</a:t>
            </a:r>
          </a:p>
          <a:p>
            <a:pPr>
              <a:spcAft>
                <a:spcPts val="300"/>
              </a:spcAft>
            </a:pPr>
            <a:r>
              <a:rPr lang="en-US" sz="600" dirty="0" err="1"/>
              <a:t>Kellams</a:t>
            </a:r>
            <a:r>
              <a:rPr lang="en-US" sz="600" dirty="0"/>
              <a:t> A, Harrel C, </a:t>
            </a:r>
            <a:r>
              <a:rPr lang="en-US" sz="600" dirty="0" err="1"/>
              <a:t>Omage</a:t>
            </a:r>
            <a:r>
              <a:rPr lang="en-US" sz="600" dirty="0"/>
              <a:t> S, et al. (2017). ABM clinical protocol #3: supplementary feedings in the healthy term breastfed neonate. Breastfeed Medicine, 12 (3), DOI: 10.1089/bfm.2017.29038.ajk.</a:t>
            </a:r>
          </a:p>
          <a:p>
            <a:pPr>
              <a:spcAft>
                <a:spcPts val="300"/>
              </a:spcAft>
            </a:pPr>
            <a:r>
              <a:rPr lang="en-US" sz="600" dirty="0"/>
              <a:t>Holmes AV, McLeod AY, and </a:t>
            </a:r>
            <a:r>
              <a:rPr lang="en-US" sz="600" dirty="0" err="1"/>
              <a:t>Bunik</a:t>
            </a:r>
            <a:r>
              <a:rPr lang="en-US" sz="600" dirty="0"/>
              <a:t> M. (2013). ABM clinical protocol #5: peripartum breastfeeding management for the healthy mother and infant at term. Breastfeeding Medicine, 8(6), 469-473. doi:10.1089/bfm.2013.9979.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Signs and symptoms:</a:t>
            </a:r>
            <a:br>
              <a:rPr lang="en-US" dirty="0"/>
            </a:br>
            <a:r>
              <a:rPr lang="en-US" dirty="0"/>
              <a:t>Newborn not getting enough milk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81200"/>
                <a:ext cx="8229600" cy="4593336"/>
              </a:xfrm>
            </p:spPr>
            <p:txBody>
              <a:bodyPr>
                <a:normAutofit/>
              </a:bodyPr>
              <a:lstStyle/>
              <a:p>
                <a:pPr marL="624078" lvl="0" indent="-514350">
                  <a:lnSpc>
                    <a:spcPct val="110000"/>
                  </a:lnSpc>
                  <a:spcBef>
                    <a:spcPts val="0"/>
                  </a:spcBef>
                  <a:buFont typeface="+mj-lt"/>
                  <a:buAutoNum type="arabicPeriod"/>
                </a:pPr>
                <a:r>
                  <a:rPr lang="en-CA" sz="2600" b="1" dirty="0"/>
                  <a:t>Clinical evidence of significant dehydration </a:t>
                </a:r>
                <a:r>
                  <a:rPr lang="en-CA" sz="2600" dirty="0">
                    <a:solidFill>
                      <a:schemeClr val="accent2"/>
                    </a:solidFill>
                  </a:rPr>
                  <a:t>not improved after assessment and management of breastfeeding</a:t>
                </a:r>
                <a:endParaRPr lang="en-US" sz="2600" dirty="0">
                  <a:solidFill>
                    <a:schemeClr val="accent2"/>
                  </a:solidFill>
                </a:endParaRPr>
              </a:p>
              <a:p>
                <a:pPr marL="624078" lvl="0" indent="-514350">
                  <a:lnSpc>
                    <a:spcPct val="110000"/>
                  </a:lnSpc>
                  <a:spcBef>
                    <a:spcPts val="0"/>
                  </a:spcBef>
                  <a:buFont typeface="+mj-lt"/>
                  <a:buAutoNum type="arabicPeriod"/>
                </a:pPr>
                <a:r>
                  <a:rPr lang="en-CA" sz="2600" b="1" dirty="0"/>
                  <a:t>Weight loss </a:t>
                </a:r>
                <a:r>
                  <a:rPr lang="en-CA" sz="2600" dirty="0">
                    <a:solidFill>
                      <a:schemeClr val="accent2"/>
                    </a:solidFill>
                  </a:rPr>
                  <a:t>8</a:t>
                </a:r>
                <a14:m>
                  <m:oMath xmlns:m="http://schemas.openxmlformats.org/officeDocument/2006/math">
                    <m:r>
                      <a:rPr lang="fr-CH" sz="2600" b="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‒</m:t>
                    </m:r>
                  </m:oMath>
                </a14:m>
                <a:r>
                  <a:rPr lang="en-CA" sz="2600" dirty="0">
                    <a:solidFill>
                      <a:schemeClr val="accent2"/>
                    </a:solidFill>
                  </a:rPr>
                  <a:t>10% by day five (120 hours) or weight loss &gt;75</a:t>
                </a:r>
                <a:r>
                  <a:rPr lang="en-CA" sz="2600" baseline="30000" dirty="0">
                    <a:solidFill>
                      <a:schemeClr val="accent2"/>
                    </a:solidFill>
                  </a:rPr>
                  <a:t>th</a:t>
                </a:r>
                <a:r>
                  <a:rPr lang="en-CA" sz="2600" dirty="0">
                    <a:solidFill>
                      <a:schemeClr val="accent2"/>
                    </a:solidFill>
                  </a:rPr>
                  <a:t> percentile for age</a:t>
                </a:r>
                <a:endParaRPr lang="en-US" sz="2600" dirty="0"/>
              </a:p>
              <a:p>
                <a:pPr marL="624078" lvl="0" indent="-514350">
                  <a:buFont typeface="+mj-lt"/>
                  <a:buAutoNum type="arabicPeriod"/>
                </a:pPr>
                <a:r>
                  <a:rPr lang="en-CA" sz="2600" b="1" dirty="0"/>
                  <a:t>Delayed</a:t>
                </a:r>
                <a:r>
                  <a:rPr lang="en-CA" sz="2600" dirty="0"/>
                  <a:t> </a:t>
                </a:r>
                <a:r>
                  <a:rPr lang="en-CA" sz="2600" b="1" dirty="0"/>
                  <a:t>bowel movements</a:t>
                </a:r>
                <a:r>
                  <a:rPr lang="en-CA" sz="2600" dirty="0"/>
                  <a:t>, </a:t>
                </a:r>
                <a:r>
                  <a:rPr lang="en-CA" sz="2600" b="1" dirty="0"/>
                  <a:t>fewer than four stools on day four, or delayed transition </a:t>
                </a:r>
                <a:r>
                  <a:rPr lang="en-CA" sz="2600" dirty="0">
                    <a:solidFill>
                      <a:schemeClr val="accent2"/>
                    </a:solidFill>
                  </a:rPr>
                  <a:t>from meconium to transitional stools (by 120 hours)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81200"/>
                <a:ext cx="8229600" cy="4593336"/>
              </a:xfrm>
              <a:blipFill>
                <a:blip r:embed="rId3"/>
                <a:stretch>
                  <a:fillRect t="-928" r="-1704"/>
                </a:stretch>
              </a:blipFill>
            </p:spPr>
            <p:txBody>
              <a:bodyPr/>
              <a:lstStyle/>
              <a:p>
                <a:r>
                  <a:rPr lang="en-C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12/6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737872-2CC0-814B-929C-C9E19169BE01}"/>
              </a:ext>
            </a:extLst>
          </p:cNvPr>
          <p:cNvSpPr txBox="1"/>
          <p:nvPr/>
        </p:nvSpPr>
        <p:spPr>
          <a:xfrm>
            <a:off x="0" y="6263414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/>
              <a:t>Adapted from: Kellams A, Harrel C, Omage S, Gregory C, Rosen-Carole C. Academy of Breastfeeding Medicine. ABM Clinical Protocol #3: Supplementary feedings in the healthy term breastfed neonate, revised 2017. Breastfeed Med. 2017;12:188–98.  doi:10.1089/bfm.2017.29038.ajk.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Signs mothers </a:t>
            </a:r>
            <a:r>
              <a:rPr lang="en-US" b="1" dirty="0"/>
              <a:t>think</a:t>
            </a:r>
            <a:r>
              <a:rPr lang="en-US" dirty="0"/>
              <a:t> they do not have enough milk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 numCol="2"/>
          <a:lstStyle/>
          <a:p>
            <a:r>
              <a:rPr lang="en-US" dirty="0"/>
              <a:t>Baby</a:t>
            </a:r>
          </a:p>
          <a:p>
            <a:pPr lvl="1"/>
            <a:r>
              <a:rPr lang="en-US" dirty="0"/>
              <a:t>Not satisfied at breast</a:t>
            </a:r>
          </a:p>
          <a:p>
            <a:pPr lvl="1"/>
            <a:r>
              <a:rPr lang="en-US" dirty="0"/>
              <a:t>Cries often</a:t>
            </a:r>
          </a:p>
          <a:p>
            <a:pPr lvl="1"/>
            <a:r>
              <a:rPr lang="en-US" dirty="0"/>
              <a:t>Refuses to breastfeed</a:t>
            </a:r>
          </a:p>
          <a:p>
            <a:pPr lvl="1"/>
            <a:r>
              <a:rPr lang="en-US" dirty="0"/>
              <a:t>Breastfeeds frequently</a:t>
            </a:r>
          </a:p>
          <a:p>
            <a:pPr lvl="1"/>
            <a:r>
              <a:rPr lang="en-US" dirty="0"/>
              <a:t>Breastfeeds for long periods</a:t>
            </a:r>
          </a:p>
          <a:p>
            <a:pPr lvl="1"/>
            <a:r>
              <a:rPr lang="en-US" dirty="0"/>
              <a:t>Hard, dry or green stool</a:t>
            </a:r>
          </a:p>
          <a:p>
            <a:pPr lvl="1"/>
            <a:r>
              <a:rPr lang="en-US" dirty="0"/>
              <a:t>Infrequent, small stool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Mother</a:t>
            </a:r>
          </a:p>
          <a:p>
            <a:pPr lvl="1"/>
            <a:r>
              <a:rPr lang="en-US" dirty="0"/>
              <a:t>Breasts did not enlarge during pregnancy</a:t>
            </a:r>
          </a:p>
          <a:p>
            <a:pPr lvl="1"/>
            <a:r>
              <a:rPr lang="en-US" dirty="0"/>
              <a:t>Milk did not “come in” after delivery</a:t>
            </a:r>
          </a:p>
          <a:p>
            <a:pPr lvl="1"/>
            <a:r>
              <a:rPr lang="en-US" dirty="0"/>
              <a:t>No milk comes with expression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12/7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Common causes:</a:t>
            </a:r>
            <a:br>
              <a:rPr lang="en-US" dirty="0"/>
            </a:br>
            <a:r>
              <a:rPr lang="en-US" dirty="0"/>
              <a:t>Insufficient milk in first weeks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17136"/>
          </a:xfrm>
        </p:spPr>
        <p:txBody>
          <a:bodyPr/>
          <a:lstStyle/>
          <a:p>
            <a:r>
              <a:rPr lang="en-US" dirty="0"/>
              <a:t>Delay initiating breastfeeding</a:t>
            </a:r>
          </a:p>
          <a:p>
            <a:r>
              <a:rPr lang="en-US" dirty="0"/>
              <a:t>None or little skin-to-skin contact</a:t>
            </a:r>
          </a:p>
          <a:p>
            <a:r>
              <a:rPr lang="en-US" dirty="0"/>
              <a:t>Milk “coming in” delayed due to:</a:t>
            </a:r>
          </a:p>
          <a:p>
            <a:pPr lvl="1"/>
            <a:r>
              <a:rPr lang="en-US" dirty="0"/>
              <a:t>complications of delivery</a:t>
            </a:r>
          </a:p>
          <a:p>
            <a:pPr lvl="1"/>
            <a:r>
              <a:rPr lang="en-US" dirty="0"/>
              <a:t>maternal illness</a:t>
            </a:r>
          </a:p>
          <a:p>
            <a:pPr lvl="1"/>
            <a:r>
              <a:rPr lang="en-US" dirty="0"/>
              <a:t>diabetes</a:t>
            </a:r>
          </a:p>
          <a:p>
            <a:r>
              <a:rPr lang="en-US" dirty="0"/>
              <a:t>Poor attachment and ineffective suckling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12/8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Common breastfeeding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001" y="2209800"/>
            <a:ext cx="4419600" cy="3810000"/>
          </a:xfrm>
        </p:spPr>
        <p:txBody>
          <a:bodyPr/>
          <a:lstStyle/>
          <a:p>
            <a:r>
              <a:rPr lang="en-US" dirty="0"/>
              <a:t>Feeding at fixed times</a:t>
            </a:r>
          </a:p>
          <a:p>
            <a:r>
              <a:rPr lang="en-US" dirty="0"/>
              <a:t>Short feeds</a:t>
            </a:r>
          </a:p>
          <a:p>
            <a:r>
              <a:rPr lang="en-US" dirty="0"/>
              <a:t>Supplementary feeding</a:t>
            </a:r>
          </a:p>
          <a:p>
            <a:r>
              <a:rPr lang="en-US" dirty="0"/>
              <a:t>No nighttime feeding</a:t>
            </a:r>
          </a:p>
          <a:p>
            <a:r>
              <a:rPr lang="en-US" dirty="0"/>
              <a:t>Infrequent feeds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12/9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B1FEA0-9140-4C22-AC61-322237E531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182" y="1828800"/>
            <a:ext cx="2819400" cy="3810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4784</TotalTime>
  <Words>1236</Words>
  <Application>Microsoft Office PowerPoint</Application>
  <PresentationFormat>On-screen Show (4:3)</PresentationFormat>
  <Paragraphs>165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Georgia</vt:lpstr>
      <vt:lpstr>Trebuchet MS</vt:lpstr>
      <vt:lpstr>Wingdings 2</vt:lpstr>
      <vt:lpstr>Urban</vt:lpstr>
      <vt:lpstr>Session 12. </vt:lpstr>
      <vt:lpstr>Session 12. Objectives  Milk supply challenges</vt:lpstr>
      <vt:lpstr>First weeks of newborn’s life</vt:lpstr>
      <vt:lpstr>Newborn stomach:  Size and volume</vt:lpstr>
      <vt:lpstr>Normal newborn feeding behaviour </vt:lpstr>
      <vt:lpstr>Signs and symptoms: Newborn not getting enough milk</vt:lpstr>
      <vt:lpstr>Signs mothers think they do not have enough milk</vt:lpstr>
      <vt:lpstr>Common causes: Insufficient milk in first weeks</vt:lpstr>
      <vt:lpstr>Common breastfeeding factors</vt:lpstr>
      <vt:lpstr>Psychological factors</vt:lpstr>
      <vt:lpstr>After 2 weeks of age: Actual or perceived insufficiency </vt:lpstr>
      <vt:lpstr>Practices: To prevent and manage insufficient milk intake and transfer</vt:lpstr>
      <vt:lpstr>Not enough milk: Helping the mother</vt:lpstr>
      <vt:lpstr>Not enough milk: Helping the mother</vt:lpstr>
      <vt:lpstr>Not enough milk: Helping the mother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Dana</dc:creator>
  <cp:lastModifiedBy>MURIEL, Jo-ann Rivera</cp:lastModifiedBy>
  <cp:revision>63</cp:revision>
  <dcterms:created xsi:type="dcterms:W3CDTF">2019-06-16T08:59:06Z</dcterms:created>
  <dcterms:modified xsi:type="dcterms:W3CDTF">2020-08-03T12:48:24Z</dcterms:modified>
</cp:coreProperties>
</file>