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88" r:id="rId4"/>
    <p:sldId id="289" r:id="rId5"/>
    <p:sldId id="290" r:id="rId6"/>
    <p:sldId id="291" r:id="rId7"/>
    <p:sldId id="292" r:id="rId8"/>
    <p:sldId id="307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DF8DF9-9AD0-744A-8262-19AD4875A835}">
          <p14:sldIdLst>
            <p14:sldId id="256"/>
            <p14:sldId id="257"/>
            <p14:sldId id="288"/>
            <p14:sldId id="289"/>
            <p14:sldId id="290"/>
            <p14:sldId id="291"/>
            <p14:sldId id="292"/>
            <p14:sldId id="307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DDFA69-E4BC-4587-9B2A-ABFD832F0FDE}" v="2" dt="2020-03-12T18:53:02.0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1738"/>
  </p:normalViewPr>
  <p:slideViewPr>
    <p:cSldViewPr>
      <p:cViewPr varScale="1">
        <p:scale>
          <a:sx n="101" d="100"/>
          <a:sy n="101" d="100"/>
        </p:scale>
        <p:origin x="132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99A01FE-F9A1-41AE-98A9-CDE86EFBE341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E58F907-6F06-448E-86B0-6D8D992A4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This </a:t>
            </a:r>
            <a:r>
              <a:rPr lang="en-GB" dirty="0"/>
              <a:t>is marked in the image as 11/2. It is in fact 11/3. Please change image.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F907-6F06-448E-86B0-6D8D992A424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59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Placement of numbers in the images needs adjusting.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F907-6F06-448E-86B0-6D8D992A424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16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F907-6F06-448E-86B0-6D8D992A424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51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Right-hand top corner of image, “28/14” needs deleting.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F907-6F06-448E-86B0-6D8D992A424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82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6FB45E2-D697-4A18-9CE8-A8225B980B0B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6FB45E2-D697-4A18-9CE8-A8225B980B0B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6FB45E2-D697-4A18-9CE8-A8225B980B0B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6FB45E2-D697-4A18-9CE8-A8225B980B0B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Session 11.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Breast and nipple conditions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n-US" sz="1800" dirty="0"/>
              <a:t>11/1</a:t>
            </a:r>
          </a:p>
        </p:txBody>
      </p:sp>
      <p:sp>
        <p:nvSpPr>
          <p:cNvPr id="6" name="Rectangle 5"/>
          <p:cNvSpPr/>
          <p:nvPr/>
        </p:nvSpPr>
        <p:spPr>
          <a:xfrm>
            <a:off x="3962400" y="6550223"/>
            <a:ext cx="20714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© WHO/</a:t>
            </a:r>
            <a:r>
              <a:rPr lang="en-US" sz="1400" dirty="0" err="1"/>
              <a:t>Yoshi</a:t>
            </a:r>
            <a:r>
              <a:rPr lang="en-US" sz="1400" dirty="0"/>
              <a:t> Shimizu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BB21C4-2012-4EDE-8322-408B24393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81000"/>
            <a:ext cx="4346448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Engorgement: </a:t>
            </a:r>
            <a:br>
              <a:rPr lang="en-US" dirty="0"/>
            </a:br>
            <a:r>
              <a:rPr lang="en-US" dirty="0"/>
              <a:t>Causes and Prevention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2296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+mn-lt"/>
                        </a:rPr>
                        <a:t>Causes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+mn-lt"/>
                        </a:rPr>
                        <a:t>Prevention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300" dirty="0">
                          <a:latin typeface="+mn-lt"/>
                        </a:rPr>
                        <a:t>Plenty of milk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300" dirty="0">
                          <a:latin typeface="+mn-lt"/>
                        </a:rPr>
                        <a:t>Frequent removal of milk, early initiation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300" dirty="0">
                          <a:latin typeface="+mn-lt"/>
                        </a:rPr>
                        <a:t>Delayed start to breastfeed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300" dirty="0">
                          <a:latin typeface="+mn-lt"/>
                        </a:rPr>
                        <a:t>Start breastfeeding soon after delivery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300" dirty="0">
                          <a:latin typeface="+mn-lt"/>
                        </a:rPr>
                        <a:t>Poor attachment to breast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300" dirty="0">
                          <a:latin typeface="+mn-lt"/>
                        </a:rPr>
                        <a:t>Ensure good attachment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300" dirty="0">
                          <a:latin typeface="+mn-lt"/>
                        </a:rPr>
                        <a:t>Infrequent removal of milk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300" dirty="0">
                          <a:latin typeface="+mn-lt"/>
                        </a:rPr>
                        <a:t>Encourage unrestricted breastfeeding</a:t>
                      </a:r>
                    </a:p>
                    <a:p>
                      <a:endParaRPr lang="en-US" sz="23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300" dirty="0">
                          <a:latin typeface="+mn-lt"/>
                        </a:rPr>
                        <a:t>Restriction of length of feeds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300" dirty="0">
                          <a:latin typeface="+mn-lt"/>
                        </a:rPr>
                        <a:t>Encourage unrestricted breastfeeding</a:t>
                      </a:r>
                    </a:p>
                    <a:p>
                      <a:endParaRPr lang="en-US" sz="23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48600" y="6553200"/>
            <a:ext cx="1295400" cy="304800"/>
          </a:xfrm>
        </p:spPr>
        <p:txBody>
          <a:bodyPr/>
          <a:lstStyle/>
          <a:p>
            <a:r>
              <a:rPr lang="en-US" sz="1800" dirty="0"/>
              <a:t>11/10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Treatment: </a:t>
            </a:r>
            <a:br>
              <a:rPr lang="en-US" dirty="0"/>
            </a:br>
            <a:r>
              <a:rPr lang="en-US" dirty="0"/>
              <a:t>Breast engorgement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0536"/>
          </a:xfrm>
        </p:spPr>
        <p:txBody>
          <a:bodyPr/>
          <a:lstStyle/>
          <a:p>
            <a:pPr marL="109728" indent="0" algn="ctr">
              <a:buNone/>
            </a:pPr>
            <a:r>
              <a:rPr lang="en-US" b="1" dirty="0"/>
              <a:t>Do not “rest the breast”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48600" y="6553200"/>
            <a:ext cx="1295400" cy="304800"/>
          </a:xfrm>
        </p:spPr>
        <p:txBody>
          <a:bodyPr/>
          <a:lstStyle/>
          <a:p>
            <a:r>
              <a:rPr lang="en-US" sz="1800" dirty="0"/>
              <a:t>11/11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248636"/>
              </p:ext>
            </p:extLst>
          </p:nvPr>
        </p:nvGraphicFramePr>
        <p:xfrm>
          <a:off x="424543" y="2054198"/>
          <a:ext cx="8305800" cy="4398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0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67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Assessment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Treatment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26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If baby is able to suckle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Hold baby skin-to-skin, help with attachment and allow to suckle frequently. This stimulates oxytocin.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7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If baby is unable to suckle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Express milk by hand or with a pump</a:t>
                      </a:r>
                    </a:p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70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Before feed to stimulate oxytocin reflex</a:t>
                      </a:r>
                    </a:p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Warm compresses or warm shower</a:t>
                      </a:r>
                    </a:p>
                    <a:p>
                      <a:pPr marL="285750" indent="-285750"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Massage to neck and back</a:t>
                      </a:r>
                    </a:p>
                    <a:p>
                      <a:pPr marL="285750" indent="-285750"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Light massage of breast</a:t>
                      </a:r>
                    </a:p>
                    <a:p>
                      <a:pPr marL="285750" indent="-285750"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Stimulate nipple skin</a:t>
                      </a:r>
                    </a:p>
                    <a:p>
                      <a:pPr marL="285750" indent="-285750"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Help mother to relax</a:t>
                      </a:r>
                    </a:p>
                    <a:p>
                      <a:endParaRPr lang="en-US" sz="1600" dirty="0">
                        <a:latin typeface="+mn-lt"/>
                      </a:endParaRPr>
                    </a:p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74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After feed to reduce oedema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Cold</a:t>
                      </a:r>
                      <a:r>
                        <a:rPr lang="en-US" sz="1600" baseline="0" dirty="0">
                          <a:latin typeface="+mn-lt"/>
                        </a:rPr>
                        <a:t> compress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48600" y="6553200"/>
            <a:ext cx="1295400" cy="304800"/>
          </a:xfrm>
        </p:spPr>
        <p:txBody>
          <a:bodyPr/>
          <a:lstStyle/>
          <a:p>
            <a:r>
              <a:rPr lang="en-US" sz="1800" dirty="0"/>
              <a:t>11/12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7F0926-7F6C-B546-B5C9-B6EA34CDF494}"/>
              </a:ext>
            </a:extLst>
          </p:cNvPr>
          <p:cNvSpPr txBox="1"/>
          <p:nvPr/>
        </p:nvSpPr>
        <p:spPr>
          <a:xfrm>
            <a:off x="4114800" y="6611779"/>
            <a:ext cx="13321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© UNICEF C107-39</a:t>
            </a:r>
            <a:endParaRPr lang="en-US" sz="1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066800"/>
          </a:xfrm>
        </p:spPr>
        <p:txBody>
          <a:bodyPr/>
          <a:lstStyle/>
          <a:p>
            <a:r>
              <a:rPr lang="en-US" dirty="0"/>
              <a:t>What do you observe?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48DDB5-C8F9-47D1-A36F-60D7FE1D1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32" y="1749552"/>
            <a:ext cx="6955536" cy="48036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48600" y="6553200"/>
            <a:ext cx="1295400" cy="304800"/>
          </a:xfrm>
        </p:spPr>
        <p:txBody>
          <a:bodyPr/>
          <a:lstStyle/>
          <a:p>
            <a:r>
              <a:rPr lang="en-US" sz="1800" dirty="0"/>
              <a:t>11/13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955212"/>
              </p:ext>
            </p:extLst>
          </p:nvPr>
        </p:nvGraphicFramePr>
        <p:xfrm>
          <a:off x="631912" y="700623"/>
          <a:ext cx="7848599" cy="5887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Slide" r:id="rId4" imgW="3726132" imgH="2793326" progId="">
                  <p:embed/>
                </p:oleObj>
              </mc:Choice>
              <mc:Fallback>
                <p:oleObj name="Slide" r:id="rId4" imgW="3726132" imgH="2793326" progId="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912" y="700623"/>
                        <a:ext cx="7848599" cy="58872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5216C26-9848-3F46-918A-71F0345AE386}"/>
              </a:ext>
            </a:extLst>
          </p:cNvPr>
          <p:cNvSpPr txBox="1"/>
          <p:nvPr/>
        </p:nvSpPr>
        <p:spPr>
          <a:xfrm>
            <a:off x="3962400" y="6611779"/>
            <a:ext cx="1187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 Felicity Savage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Causes:</a:t>
            </a:r>
            <a:br>
              <a:rPr lang="en-US" dirty="0"/>
            </a:br>
            <a:r>
              <a:rPr lang="en-US" dirty="0"/>
              <a:t>Blocked ducts and mastitis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063073"/>
              </p:ext>
            </p:extLst>
          </p:nvPr>
        </p:nvGraphicFramePr>
        <p:xfrm>
          <a:off x="304800" y="1676400"/>
          <a:ext cx="86106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905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Symptom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Causes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8669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Infrequent or short breastfeeds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800" dirty="0">
                          <a:latin typeface="+mn-lt"/>
                        </a:rPr>
                        <a:t>Mother being very busy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800" dirty="0">
                          <a:latin typeface="+mn-lt"/>
                        </a:rPr>
                        <a:t>Baby sleeping through night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800" dirty="0">
                          <a:latin typeface="+mn-lt"/>
                        </a:rPr>
                        <a:t>Changed routine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800" dirty="0">
                          <a:latin typeface="+mn-lt"/>
                        </a:rPr>
                        <a:t>Mother stressed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6296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Inefficient removal of milk from part or all the breast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800" dirty="0">
                          <a:latin typeface="+mn-lt"/>
                        </a:rPr>
                        <a:t>Ineffective suckling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800" dirty="0">
                          <a:latin typeface="+mn-lt"/>
                        </a:rPr>
                        <a:t>Pressure from clothes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800" dirty="0">
                          <a:latin typeface="+mn-lt"/>
                        </a:rPr>
                        <a:t>Pressure from fingers during feeds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800" dirty="0">
                          <a:latin typeface="+mn-lt"/>
                        </a:rPr>
                        <a:t>Large breast draining poorly</a:t>
                      </a:r>
                    </a:p>
                    <a:p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4465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Damaged breast tissue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dirty="0">
                          <a:latin typeface="+mn-lt"/>
                        </a:rPr>
                        <a:t>Trauma to breasts</a:t>
                      </a:r>
                    </a:p>
                    <a:p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4465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Bacteria gaining</a:t>
                      </a:r>
                      <a:r>
                        <a:rPr lang="en-US" baseline="0" dirty="0">
                          <a:latin typeface="+mn-lt"/>
                        </a:rPr>
                        <a:t> entry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dirty="0">
                          <a:latin typeface="+mn-lt"/>
                        </a:rPr>
                        <a:t>Nipple fissure</a:t>
                      </a:r>
                      <a:r>
                        <a:rPr lang="en-GB" altLang="en-US" sz="1600" dirty="0">
                          <a:latin typeface="+mn-lt"/>
                        </a:rPr>
                        <a:t>	</a:t>
                      </a:r>
                    </a:p>
                    <a:p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48600" y="6553200"/>
            <a:ext cx="1295400" cy="304800"/>
          </a:xfrm>
        </p:spPr>
        <p:txBody>
          <a:bodyPr/>
          <a:lstStyle/>
          <a:p>
            <a:r>
              <a:rPr lang="en-US" sz="1800" dirty="0"/>
              <a:t>11/14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Treatment:</a:t>
            </a:r>
            <a:br>
              <a:rPr lang="en-US" dirty="0"/>
            </a:br>
            <a:r>
              <a:rPr lang="en-US" dirty="0"/>
              <a:t>Blocked ducts </a:t>
            </a:r>
            <a:r>
              <a:rPr lang="en-US"/>
              <a:t>and mastitis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695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Improve milk removal</a:t>
            </a:r>
          </a:p>
          <a:p>
            <a:r>
              <a:rPr lang="en-US" dirty="0"/>
              <a:t>Look for cause and correct</a:t>
            </a:r>
          </a:p>
          <a:p>
            <a:pPr lvl="1"/>
            <a:r>
              <a:rPr lang="en-US" dirty="0"/>
              <a:t>Poor attachment</a:t>
            </a:r>
          </a:p>
          <a:p>
            <a:pPr lvl="1"/>
            <a:r>
              <a:rPr lang="en-US" dirty="0"/>
              <a:t>Pressure from clothes</a:t>
            </a:r>
          </a:p>
          <a:p>
            <a:pPr lvl="1"/>
            <a:r>
              <a:rPr lang="en-US" dirty="0"/>
              <a:t>Large breast draining poorly</a:t>
            </a:r>
          </a:p>
          <a:p>
            <a:r>
              <a:rPr lang="en-US" dirty="0"/>
              <a:t>Advise</a:t>
            </a:r>
          </a:p>
          <a:p>
            <a:pPr lvl="1"/>
            <a:r>
              <a:rPr lang="en-US" dirty="0"/>
              <a:t>Frequent breastfeeds</a:t>
            </a:r>
          </a:p>
          <a:p>
            <a:pPr lvl="1"/>
            <a:r>
              <a:rPr lang="en-US" dirty="0"/>
              <a:t>Gentle massage towards nipple</a:t>
            </a:r>
          </a:p>
          <a:p>
            <a:pPr lvl="1"/>
            <a:r>
              <a:rPr lang="en-US" dirty="0"/>
              <a:t>Warm compress</a:t>
            </a:r>
          </a:p>
          <a:p>
            <a:pPr lvl="1"/>
            <a:r>
              <a:rPr lang="en-US" dirty="0"/>
              <a:t>Analgesics (ibuprofen)</a:t>
            </a:r>
          </a:p>
          <a:p>
            <a:r>
              <a:rPr lang="en-US" dirty="0"/>
              <a:t>Suggest, if helpful</a:t>
            </a:r>
          </a:p>
          <a:p>
            <a:pPr lvl="1"/>
            <a:r>
              <a:rPr lang="en-US" dirty="0"/>
              <a:t>Vary position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48600" y="6553200"/>
            <a:ext cx="1295400" cy="304800"/>
          </a:xfrm>
        </p:spPr>
        <p:txBody>
          <a:bodyPr/>
          <a:lstStyle/>
          <a:p>
            <a:r>
              <a:rPr lang="en-US" sz="1800" dirty="0"/>
              <a:t>11/15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Treatment:</a:t>
            </a:r>
            <a:br>
              <a:rPr lang="en-US" dirty="0"/>
            </a:br>
            <a:r>
              <a:rPr lang="en-US" dirty="0"/>
              <a:t>Blocked ducts and mastitis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440936"/>
          </a:xfrm>
        </p:spPr>
        <p:txBody>
          <a:bodyPr/>
          <a:lstStyle/>
          <a:p>
            <a:r>
              <a:rPr lang="en-US" dirty="0"/>
              <a:t>If any of these symptoms continue:</a:t>
            </a:r>
          </a:p>
          <a:p>
            <a:pPr lvl="1"/>
            <a:r>
              <a:rPr lang="en-US" dirty="0"/>
              <a:t>Symptoms severe (high fever, large area affected)</a:t>
            </a:r>
          </a:p>
          <a:p>
            <a:pPr lvl="1"/>
            <a:r>
              <a:rPr lang="en-US" dirty="0"/>
              <a:t>Fissure</a:t>
            </a:r>
          </a:p>
          <a:p>
            <a:pPr lvl="1"/>
            <a:r>
              <a:rPr lang="en-US" dirty="0"/>
              <a:t>No improvement in 24 hours	</a:t>
            </a:r>
          </a:p>
          <a:p>
            <a:r>
              <a:rPr lang="en-US" dirty="0"/>
              <a:t>Advanced treatment required</a:t>
            </a:r>
          </a:p>
          <a:p>
            <a:pPr lvl="1"/>
            <a:r>
              <a:rPr lang="en-US" dirty="0"/>
              <a:t>Complete rest</a:t>
            </a:r>
          </a:p>
          <a:p>
            <a:pPr lvl="1"/>
            <a:r>
              <a:rPr lang="en-US" dirty="0"/>
              <a:t>Refer to an appropriate medical provider for antibiotic treatment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48600" y="6553200"/>
            <a:ext cx="1295400" cy="304800"/>
          </a:xfrm>
        </p:spPr>
        <p:txBody>
          <a:bodyPr/>
          <a:lstStyle/>
          <a:p>
            <a:r>
              <a:rPr lang="en-US" sz="1800" dirty="0"/>
              <a:t>11/16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C3D19A-84FA-D242-A7C5-9EA09C097751}"/>
              </a:ext>
            </a:extLst>
          </p:cNvPr>
          <p:cNvSpPr txBox="1"/>
          <p:nvPr/>
        </p:nvSpPr>
        <p:spPr>
          <a:xfrm>
            <a:off x="4038600" y="6611779"/>
            <a:ext cx="1476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© UNICEF C107-32</a:t>
            </a:r>
            <a:endParaRPr lang="en-US" sz="10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48600" y="6553200"/>
            <a:ext cx="1295400" cy="304800"/>
          </a:xfrm>
        </p:spPr>
        <p:txBody>
          <a:bodyPr/>
          <a:lstStyle/>
          <a:p>
            <a:r>
              <a:rPr lang="en-US" sz="1800" dirty="0"/>
              <a:t>11/17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066800"/>
          </a:xfrm>
        </p:spPr>
        <p:txBody>
          <a:bodyPr/>
          <a:lstStyle/>
          <a:p>
            <a:r>
              <a:rPr lang="en-US" dirty="0"/>
              <a:t>What do you observe?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030FF8-1912-4C63-BF86-709FC5652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92104"/>
            <a:ext cx="535305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48600" y="6553200"/>
            <a:ext cx="1295400" cy="304800"/>
          </a:xfrm>
        </p:spPr>
        <p:txBody>
          <a:bodyPr/>
          <a:lstStyle/>
          <a:p>
            <a:r>
              <a:rPr lang="en-US" sz="1800" dirty="0"/>
              <a:t>11/18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C3D19A-84FA-D242-A7C5-9EA09C097751}"/>
              </a:ext>
            </a:extLst>
          </p:cNvPr>
          <p:cNvSpPr txBox="1"/>
          <p:nvPr/>
        </p:nvSpPr>
        <p:spPr>
          <a:xfrm>
            <a:off x="4038600" y="6611779"/>
            <a:ext cx="1476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© Felicity Savage</a:t>
            </a:r>
            <a:endParaRPr lang="en-US" sz="10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066800"/>
          </a:xfrm>
        </p:spPr>
        <p:txBody>
          <a:bodyPr/>
          <a:lstStyle/>
          <a:p>
            <a:r>
              <a:rPr lang="en-US" dirty="0"/>
              <a:t>What do you observe?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F47598-73B9-44CA-B2FD-C065C001C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447800"/>
            <a:ext cx="712470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48600" y="6553200"/>
            <a:ext cx="1295400" cy="304800"/>
          </a:xfrm>
        </p:spPr>
        <p:txBody>
          <a:bodyPr/>
          <a:lstStyle/>
          <a:p>
            <a:r>
              <a:rPr lang="en-US" sz="1800" dirty="0"/>
              <a:t>11/19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C3D19A-84FA-D242-A7C5-9EA09C097751}"/>
              </a:ext>
            </a:extLst>
          </p:cNvPr>
          <p:cNvSpPr txBox="1"/>
          <p:nvPr/>
        </p:nvSpPr>
        <p:spPr>
          <a:xfrm>
            <a:off x="3886200" y="6611779"/>
            <a:ext cx="1476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© Felicity Savage</a:t>
            </a:r>
            <a:endParaRPr lang="en-US" sz="10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/>
              <a:t>What do you observe?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1E61EE-7ECD-4755-AF37-C08EDF67D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37" y="2057400"/>
            <a:ext cx="7351776" cy="44988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763000" cy="1371600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Session 11. </a:t>
            </a:r>
            <a:r>
              <a:rPr lang="en-GB" dirty="0"/>
              <a:t>O</a:t>
            </a:r>
            <a:r>
              <a:rPr lang="en-GB" altLang="en-US" dirty="0"/>
              <a:t>bjectives </a:t>
            </a:r>
            <a:br>
              <a:rPr lang="en-GB" altLang="en-US" dirty="0"/>
            </a:br>
            <a:r>
              <a:rPr lang="en-US" dirty="0"/>
              <a:t>Breast and nipple conditions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419600"/>
          </a:xfrm>
        </p:spPr>
        <p:txBody>
          <a:bodyPr>
            <a:normAutofit lnSpcReduction="10000"/>
          </a:bodyPr>
          <a:lstStyle/>
          <a:p>
            <a:pPr marL="46038" indent="-46038">
              <a:buNone/>
            </a:pPr>
            <a:r>
              <a:rPr lang="en-GB" altLang="en-US" sz="2700" b="1" dirty="0"/>
              <a:t>After completing this session, participants will be able to recognize and describe how to manage these common breast and nipple conditions:</a:t>
            </a:r>
          </a:p>
          <a:p>
            <a:pPr>
              <a:spcBef>
                <a:spcPts val="900"/>
              </a:spcBef>
            </a:pPr>
            <a:r>
              <a:rPr lang="en-GB" dirty="0"/>
              <a:t>flat or inverted nipples</a:t>
            </a:r>
            <a:endParaRPr lang="en-US" dirty="0"/>
          </a:p>
          <a:p>
            <a:r>
              <a:rPr lang="en-GB" dirty="0"/>
              <a:t>engorgement</a:t>
            </a:r>
            <a:endParaRPr lang="en-US" dirty="0"/>
          </a:p>
          <a:p>
            <a:r>
              <a:rPr lang="en-GB" dirty="0"/>
              <a:t>mastitis</a:t>
            </a:r>
            <a:endParaRPr lang="en-US" dirty="0"/>
          </a:p>
          <a:p>
            <a:pPr lvl="0"/>
            <a:r>
              <a:rPr lang="en-GB" altLang="en-US" dirty="0"/>
              <a:t>sore or cracked nipples</a:t>
            </a:r>
          </a:p>
          <a:p>
            <a:pPr lvl="0"/>
            <a:r>
              <a:rPr lang="en-GB" dirty="0"/>
              <a:t>also, participants will identify when to refer to advanced medical staff for further treatment.</a:t>
            </a:r>
            <a:endParaRPr lang="en-GB" alt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altLang="en-US" sz="3200" dirty="0"/>
          </a:p>
          <a:p>
            <a:pPr marL="358775" indent="-31273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altLang="en-US" sz="3200" dirty="0"/>
          </a:p>
          <a:p>
            <a:endParaRPr lang="en-CA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n-US" sz="1800" dirty="0"/>
              <a:t>11/2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48600" y="6553200"/>
            <a:ext cx="1295400" cy="304800"/>
          </a:xfrm>
        </p:spPr>
        <p:txBody>
          <a:bodyPr/>
          <a:lstStyle/>
          <a:p>
            <a:r>
              <a:rPr lang="en-US" sz="1800" dirty="0"/>
              <a:t>11/20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451A9B-1B14-394D-BDDC-913F708E9C71}"/>
              </a:ext>
            </a:extLst>
          </p:cNvPr>
          <p:cNvSpPr txBox="1"/>
          <p:nvPr/>
        </p:nvSpPr>
        <p:spPr>
          <a:xfrm>
            <a:off x="4038600" y="6611779"/>
            <a:ext cx="1476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© Chloe Fisher</a:t>
            </a:r>
            <a:endParaRPr lang="en-US" sz="10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066800"/>
          </a:xfrm>
        </p:spPr>
        <p:txBody>
          <a:bodyPr/>
          <a:lstStyle/>
          <a:p>
            <a:r>
              <a:rPr lang="en-US" dirty="0"/>
              <a:t>What do you observe?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AAE986-F960-458E-A2B3-CADAA77DB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0" y="1524000"/>
            <a:ext cx="6921500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48600" y="6553200"/>
            <a:ext cx="1295400" cy="304800"/>
          </a:xfrm>
        </p:spPr>
        <p:txBody>
          <a:bodyPr/>
          <a:lstStyle/>
          <a:p>
            <a:r>
              <a:rPr lang="en-US" sz="1800" dirty="0"/>
              <a:t>11/21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D2BC36-C2C0-4641-BBEF-9651CC0483FB}"/>
              </a:ext>
            </a:extLst>
          </p:cNvPr>
          <p:cNvSpPr txBox="1"/>
          <p:nvPr/>
        </p:nvSpPr>
        <p:spPr>
          <a:xfrm>
            <a:off x="3962400" y="6611779"/>
            <a:ext cx="1374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© Felicity Savage</a:t>
            </a:r>
            <a:endParaRPr lang="en-US" sz="10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066800"/>
          </a:xfrm>
        </p:spPr>
        <p:txBody>
          <a:bodyPr/>
          <a:lstStyle/>
          <a:p>
            <a:r>
              <a:rPr lang="en-US" dirty="0"/>
              <a:t>What do you observe?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1BFDF1-317B-45CA-95DF-628AC1A68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2" y="1447800"/>
            <a:ext cx="6848475" cy="51530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Clinical management:</a:t>
            </a:r>
            <a:br>
              <a:rPr lang="en-US" dirty="0"/>
            </a:br>
            <a:r>
              <a:rPr lang="en-US" dirty="0"/>
              <a:t>Sore nipples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Look for a cause</a:t>
            </a:r>
          </a:p>
          <a:p>
            <a:pPr lvl="1"/>
            <a:r>
              <a:rPr lang="en-US" dirty="0"/>
              <a:t>Check attachment</a:t>
            </a:r>
          </a:p>
          <a:p>
            <a:pPr lvl="1"/>
            <a:r>
              <a:rPr lang="en-US" dirty="0"/>
              <a:t>Examine breasts (engorgement, fissure, Candida)</a:t>
            </a:r>
          </a:p>
          <a:p>
            <a:pPr lvl="1"/>
            <a:r>
              <a:rPr lang="en-US" dirty="0"/>
              <a:t>Check baby for Candida or tongue tie</a:t>
            </a:r>
          </a:p>
          <a:p>
            <a:r>
              <a:rPr lang="en-US" dirty="0"/>
              <a:t>Give appropriate treatment</a:t>
            </a:r>
          </a:p>
          <a:p>
            <a:pPr lvl="1"/>
            <a:r>
              <a:rPr lang="en-US" dirty="0"/>
              <a:t>Build mother’s confidence</a:t>
            </a:r>
          </a:p>
          <a:p>
            <a:pPr lvl="1"/>
            <a:r>
              <a:rPr lang="en-US" dirty="0"/>
              <a:t>Improve attachment and continue breastfeeding</a:t>
            </a:r>
          </a:p>
          <a:p>
            <a:pPr lvl="1"/>
            <a:r>
              <a:rPr lang="en-US" dirty="0"/>
              <a:t>Reduce engorgement (suggest frequent feeds, expression)</a:t>
            </a:r>
          </a:p>
          <a:p>
            <a:pPr lvl="1"/>
            <a:r>
              <a:rPr lang="en-GB" altLang="en-US" sz="2800" dirty="0"/>
              <a:t>Apply moist wound healing if fissure is open or ulcerated</a:t>
            </a:r>
          </a:p>
          <a:p>
            <a:pPr lvl="1"/>
            <a:r>
              <a:rPr lang="en-GB" altLang="en-US" sz="2800" dirty="0"/>
              <a:t>Treat for Candida if symptoms present or if the mother has pain between feeds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48600" y="6553200"/>
            <a:ext cx="1295400" cy="304800"/>
          </a:xfrm>
        </p:spPr>
        <p:txBody>
          <a:bodyPr/>
          <a:lstStyle/>
          <a:p>
            <a:r>
              <a:rPr lang="en-US" sz="1800" dirty="0"/>
              <a:t>11/22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Breast and nipples shapes:</a:t>
            </a:r>
            <a:br>
              <a:rPr lang="en-US" dirty="0"/>
            </a:br>
            <a:r>
              <a:rPr lang="en-US" dirty="0"/>
              <a:t>Which is the best breast for feeding?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n-US" sz="1800" dirty="0"/>
              <a:t>11/3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76400" y="2057400"/>
            <a:ext cx="5814969" cy="432435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216C26-9848-3F46-918A-71F0345AE386}"/>
              </a:ext>
            </a:extLst>
          </p:cNvPr>
          <p:cNvSpPr txBox="1"/>
          <p:nvPr/>
        </p:nvSpPr>
        <p:spPr>
          <a:xfrm>
            <a:off x="3962400" y="6611779"/>
            <a:ext cx="1187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 Felicity Savage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n-US" sz="1800" dirty="0"/>
              <a:t>11/4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216C26-9848-3F46-918A-71F0345AE386}"/>
              </a:ext>
            </a:extLst>
          </p:cNvPr>
          <p:cNvSpPr txBox="1"/>
          <p:nvPr/>
        </p:nvSpPr>
        <p:spPr>
          <a:xfrm>
            <a:off x="3962400" y="6611779"/>
            <a:ext cx="1187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 Felicity Savage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372641-24F2-BA42-BF59-B412B27C7FC9}"/>
              </a:ext>
            </a:extLst>
          </p:cNvPr>
          <p:cNvSpPr txBox="1"/>
          <p:nvPr/>
        </p:nvSpPr>
        <p:spPr>
          <a:xfrm>
            <a:off x="533400" y="872197"/>
            <a:ext cx="5488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4000" dirty="0">
                <a:latin typeface="+mj-lt"/>
              </a:rPr>
              <a:t>What do you observe?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26BFCA-3908-4E0B-AFC8-AC442E1AF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0" y="1600200"/>
            <a:ext cx="3124200" cy="4648200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9FEAE69-3D13-4B42-A5D0-8DF7DCB1D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308" y="1600199"/>
            <a:ext cx="4394892" cy="464820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/>
              <a:t>What do you observe?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n-US" sz="1800" dirty="0"/>
              <a:t>11/5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4050C1-D4C9-F141-927A-91BC42590760}"/>
              </a:ext>
            </a:extLst>
          </p:cNvPr>
          <p:cNvSpPr txBox="1"/>
          <p:nvPr/>
        </p:nvSpPr>
        <p:spPr>
          <a:xfrm>
            <a:off x="3962400" y="6611779"/>
            <a:ext cx="14062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 </a:t>
            </a:r>
            <a:r>
              <a:rPr lang="en-CA" sz="1000" dirty="0"/>
              <a:t>Armida Fernandes</a:t>
            </a:r>
            <a:endParaRPr lang="en-US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FCD6FB-4A3B-42F4-8068-23B9D43F5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078" y="1544479"/>
            <a:ext cx="6692900" cy="5067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Clinical management:</a:t>
            </a:r>
            <a:br>
              <a:rPr lang="en-US" dirty="0"/>
            </a:br>
            <a:r>
              <a:rPr lang="en-US" dirty="0"/>
              <a:t>Flat and inverted nipples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215863"/>
              </p:ext>
            </p:extLst>
          </p:nvPr>
        </p:nvGraphicFramePr>
        <p:xfrm>
          <a:off x="609600" y="1979201"/>
          <a:ext cx="8229600" cy="3859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799">
                <a:tc>
                  <a:txBody>
                    <a:bodyPr/>
                    <a:lstStyle/>
                    <a:p>
                      <a:r>
                        <a:rPr lang="en-US" dirty="0"/>
                        <a:t>Time period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Management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799">
                <a:tc>
                  <a:txBody>
                    <a:bodyPr/>
                    <a:lstStyle/>
                    <a:p>
                      <a:r>
                        <a:rPr lang="en-US" sz="1600" dirty="0"/>
                        <a:t>Antenatal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Not helpful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5480">
                <a:tc>
                  <a:txBody>
                    <a:bodyPr/>
                    <a:lstStyle/>
                    <a:p>
                      <a:r>
                        <a:rPr lang="en-US" sz="1600" dirty="0"/>
                        <a:t>Soon after delivery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fontAlgn="auto">
                        <a:spcAft>
                          <a:spcPts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altLang="en-US" sz="1600" dirty="0">
                          <a:latin typeface="+mn-lt"/>
                        </a:rPr>
                        <a:t>Build the mother’s confidence,</a:t>
                      </a:r>
                      <a:r>
                        <a:rPr lang="en-GB" altLang="en-US" sz="1600" baseline="0" dirty="0">
                          <a:latin typeface="+mn-lt"/>
                        </a:rPr>
                        <a:t> her </a:t>
                      </a:r>
                      <a:r>
                        <a:rPr lang="en-GB" altLang="en-US" sz="1600" dirty="0">
                          <a:latin typeface="+mn-lt"/>
                        </a:rPr>
                        <a:t>breasts will improve</a:t>
                      </a:r>
                    </a:p>
                    <a:p>
                      <a:pPr marL="285750" indent="-285750" fontAlgn="auto">
                        <a:spcAft>
                          <a:spcPts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altLang="en-US" sz="1600" dirty="0">
                          <a:latin typeface="+mn-lt"/>
                        </a:rPr>
                        <a:t>Explain that the baby suckles BREAST not nipple</a:t>
                      </a:r>
                    </a:p>
                    <a:p>
                      <a:pPr marL="285750" indent="-285750" fontAlgn="auto">
                        <a:spcAft>
                          <a:spcPts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altLang="en-US" sz="1600" dirty="0">
                          <a:latin typeface="+mn-lt"/>
                        </a:rPr>
                        <a:t>Let the baby explore the breast skin-to-skin</a:t>
                      </a:r>
                    </a:p>
                    <a:p>
                      <a:pPr marL="285750" indent="-285750" fontAlgn="auto">
                        <a:spcAft>
                          <a:spcPts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altLang="en-US" sz="1600" dirty="0">
                          <a:latin typeface="+mn-lt"/>
                        </a:rPr>
                        <a:t>Help the mother to position her baby on the first day</a:t>
                      </a:r>
                    </a:p>
                    <a:p>
                      <a:pPr marL="285750" indent="-285750" fontAlgn="auto">
                        <a:spcAft>
                          <a:spcPts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altLang="en-US" sz="1600" dirty="0">
                          <a:latin typeface="+mn-lt"/>
                        </a:rPr>
                        <a:t>Try different positions, e.g. underarm</a:t>
                      </a:r>
                    </a:p>
                    <a:p>
                      <a:pPr marL="285750" indent="-285750" fontAlgn="auto">
                        <a:spcAft>
                          <a:spcPts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altLang="en-US" sz="1600" dirty="0">
                          <a:latin typeface="+mn-lt"/>
                        </a:rPr>
                        <a:t>Help her to make the nipple stand out more </a:t>
                      </a:r>
                    </a:p>
                    <a:p>
                      <a:pPr marL="285750" indent="-285750" fontAlgn="auto">
                        <a:spcAft>
                          <a:spcPts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altLang="en-US" sz="1600" dirty="0">
                          <a:latin typeface="+mn-lt"/>
                        </a:rPr>
                        <a:t>Use a pump, syringe</a:t>
                      </a:r>
                      <a:endParaRPr lang="en-US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3197">
                <a:tc>
                  <a:txBody>
                    <a:bodyPr/>
                    <a:lstStyle/>
                    <a:p>
                      <a:r>
                        <a:rPr lang="en-US" sz="1600" dirty="0"/>
                        <a:t>First</a:t>
                      </a:r>
                      <a:r>
                        <a:rPr lang="en-US" sz="1600" baseline="0" dirty="0"/>
                        <a:t> weeks, if necessary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 fontAlgn="auto">
                        <a:spcAft>
                          <a:spcPts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altLang="en-US" sz="1600" dirty="0">
                          <a:latin typeface="+mn-lt"/>
                        </a:rPr>
                        <a:t>Express breast milk and feed with a cup</a:t>
                      </a:r>
                    </a:p>
                    <a:p>
                      <a:pPr marL="285750" indent="-285750" fontAlgn="auto">
                        <a:spcAft>
                          <a:spcPts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altLang="en-US" sz="1600" baseline="0" dirty="0">
                          <a:latin typeface="+mn-lt"/>
                        </a:rPr>
                        <a:t>Express</a:t>
                      </a:r>
                      <a:r>
                        <a:rPr lang="en-GB" altLang="en-US" sz="1600" dirty="0">
                          <a:latin typeface="+mn-lt"/>
                        </a:rPr>
                        <a:t> breast milk into the baby’s mouth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48600" y="6553200"/>
            <a:ext cx="1295400" cy="304800"/>
          </a:xfrm>
        </p:spPr>
        <p:txBody>
          <a:bodyPr/>
          <a:lstStyle/>
          <a:p>
            <a:r>
              <a:rPr lang="en-US" sz="1800" dirty="0"/>
              <a:t>11/6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4572000" cy="1447800"/>
          </a:xfrm>
        </p:spPr>
        <p:txBody>
          <a:bodyPr>
            <a:normAutofit fontScale="90000"/>
          </a:bodyPr>
          <a:lstStyle/>
          <a:p>
            <a:r>
              <a:rPr lang="en-US" dirty="0"/>
              <a:t>Clinical Management:</a:t>
            </a:r>
            <a:br>
              <a:rPr lang="en-US" dirty="0"/>
            </a:br>
            <a:r>
              <a:rPr lang="en-US" dirty="0"/>
              <a:t>Syringe treatment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48600" y="6477000"/>
            <a:ext cx="1295400" cy="304800"/>
          </a:xfrm>
        </p:spPr>
        <p:txBody>
          <a:bodyPr/>
          <a:lstStyle/>
          <a:p>
            <a:r>
              <a:rPr lang="en-US" sz="1800" dirty="0"/>
              <a:t>11/7</a:t>
            </a:r>
          </a:p>
        </p:txBody>
      </p:sp>
      <p:pic>
        <p:nvPicPr>
          <p:cNvPr id="5" name="Picture 3" descr="Syringe cut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66800"/>
            <a:ext cx="4518988" cy="497681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216C26-9848-3F46-918A-71F0345AE386}"/>
              </a:ext>
            </a:extLst>
          </p:cNvPr>
          <p:cNvSpPr txBox="1"/>
          <p:nvPr/>
        </p:nvSpPr>
        <p:spPr>
          <a:xfrm>
            <a:off x="3962400" y="6611779"/>
            <a:ext cx="1187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 Felicity Savage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Differences: </a:t>
            </a:r>
            <a:br>
              <a:rPr lang="en-US" dirty="0"/>
            </a:br>
            <a:r>
              <a:rPr lang="en-US" dirty="0"/>
              <a:t>Full vs. engorged breasts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74371"/>
              </p:ext>
            </p:extLst>
          </p:nvPr>
        </p:nvGraphicFramePr>
        <p:xfrm>
          <a:off x="533400" y="1828800"/>
          <a:ext cx="8153400" cy="4419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2298">
                <a:tc>
                  <a:txBody>
                    <a:bodyPr/>
                    <a:lstStyle/>
                    <a:p>
                      <a:r>
                        <a:rPr lang="en-US" dirty="0"/>
                        <a:t>Full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Engorged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298">
                <a:tc>
                  <a:txBody>
                    <a:bodyPr/>
                    <a:lstStyle/>
                    <a:p>
                      <a:r>
                        <a:rPr lang="en-US" dirty="0"/>
                        <a:t>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Painful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298">
                <a:tc>
                  <a:txBody>
                    <a:bodyPr/>
                    <a:lstStyle/>
                    <a:p>
                      <a:r>
                        <a:rPr lang="en-US" dirty="0"/>
                        <a:t>Heavy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Oedematous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8109">
                <a:tc>
                  <a:txBody>
                    <a:bodyPr/>
                    <a:lstStyle/>
                    <a:p>
                      <a:r>
                        <a:rPr lang="en-US" dirty="0"/>
                        <a:t>Hard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1143000" algn="l"/>
                          <a:tab pos="-685800" algn="l"/>
                          <a:tab pos="-228600" algn="l"/>
                          <a:tab pos="228600" algn="l"/>
                          <a:tab pos="429260" algn="l"/>
                          <a:tab pos="502920" algn="l"/>
                          <a:tab pos="685800" algn="l"/>
                          <a:tab pos="868680" algn="l"/>
                          <a:tab pos="1143000" algn="l"/>
                          <a:tab pos="1600200" algn="l"/>
                          <a:tab pos="1783080" algn="l"/>
                          <a:tab pos="2057400" algn="l"/>
                          <a:tab pos="2514600" algn="l"/>
                          <a:tab pos="2971800" algn="l"/>
                          <a:tab pos="3328035" algn="l"/>
                          <a:tab pos="3429000" algn="l"/>
                          <a:tab pos="3886200" algn="l"/>
                          <a:tab pos="4343400" algn="l"/>
                          <a:tab pos="4800600" algn="l"/>
                          <a:tab pos="5257800" algn="l"/>
                          <a:tab pos="7620" algn="l"/>
                          <a:tab pos="1150620" algn="l"/>
                          <a:tab pos="2560955" algn="ctr"/>
                        </a:tabLst>
                      </a:pPr>
                      <a:r>
                        <a:rPr lang="en-GB" sz="1800" spc="-10" dirty="0">
                          <a:latin typeface="+mn-lt"/>
                          <a:ea typeface="MS Mincho"/>
                          <a:cs typeface="Times New Roman"/>
                        </a:rPr>
                        <a:t>Tight, especially nipple</a:t>
                      </a: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1143000" algn="l"/>
                          <a:tab pos="-685800" algn="l"/>
                          <a:tab pos="-228600" algn="l"/>
                          <a:tab pos="228600" algn="l"/>
                          <a:tab pos="429260" algn="l"/>
                          <a:tab pos="502920" algn="l"/>
                          <a:tab pos="685800" algn="l"/>
                          <a:tab pos="868680" algn="l"/>
                          <a:tab pos="1143000" algn="l"/>
                          <a:tab pos="1600200" algn="l"/>
                          <a:tab pos="1783080" algn="l"/>
                          <a:tab pos="2057400" algn="l"/>
                          <a:tab pos="2514600" algn="l"/>
                          <a:tab pos="2971800" algn="l"/>
                          <a:tab pos="3328035" algn="l"/>
                          <a:tab pos="3429000" algn="l"/>
                          <a:tab pos="3886200" algn="l"/>
                          <a:tab pos="4343400" algn="l"/>
                          <a:tab pos="4800600" algn="l"/>
                          <a:tab pos="5257800" algn="l"/>
                          <a:tab pos="7620" algn="l"/>
                          <a:tab pos="1150620" algn="l"/>
                          <a:tab pos="2560955" algn="ctr"/>
                        </a:tabLst>
                      </a:pPr>
                      <a:r>
                        <a:rPr lang="en-GB" sz="1800" spc="-10" dirty="0">
                          <a:latin typeface="+mn-lt"/>
                          <a:ea typeface="MS Mincho"/>
                          <a:cs typeface="Times New Roman"/>
                        </a:rPr>
                        <a:t>Shiny</a:t>
                      </a: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1143000" algn="l"/>
                          <a:tab pos="-685800" algn="l"/>
                          <a:tab pos="-228600" algn="l"/>
                          <a:tab pos="228600" algn="l"/>
                          <a:tab pos="429260" algn="l"/>
                          <a:tab pos="502920" algn="l"/>
                          <a:tab pos="685800" algn="l"/>
                          <a:tab pos="868680" algn="l"/>
                          <a:tab pos="1143000" algn="l"/>
                          <a:tab pos="1600200" algn="l"/>
                          <a:tab pos="1783080" algn="l"/>
                          <a:tab pos="2057400" algn="l"/>
                          <a:tab pos="2514600" algn="l"/>
                          <a:tab pos="2971800" algn="l"/>
                          <a:tab pos="3328035" algn="l"/>
                          <a:tab pos="3429000" algn="l"/>
                          <a:tab pos="3886200" algn="l"/>
                          <a:tab pos="4343400" algn="l"/>
                          <a:tab pos="4800600" algn="l"/>
                          <a:tab pos="5257800" algn="l"/>
                          <a:tab pos="7620" algn="l"/>
                          <a:tab pos="1150620" algn="l"/>
                          <a:tab pos="2560955" algn="ctr"/>
                        </a:tabLst>
                      </a:pPr>
                      <a:r>
                        <a:rPr lang="en-GB" sz="1800" spc="-10" dirty="0">
                          <a:latin typeface="+mn-lt"/>
                          <a:ea typeface="MS Mincho"/>
                          <a:cs typeface="Times New Roman"/>
                        </a:rPr>
                        <a:t>May</a:t>
                      </a:r>
                      <a:r>
                        <a:rPr lang="en-GB" sz="1800" spc="-10" baseline="0" dirty="0">
                          <a:latin typeface="+mn-lt"/>
                          <a:ea typeface="MS Mincho"/>
                          <a:cs typeface="Times New Roman"/>
                        </a:rPr>
                        <a:t> look red</a:t>
                      </a:r>
                      <a:endParaRPr lang="en-US" sz="18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298">
                <a:tc>
                  <a:txBody>
                    <a:bodyPr/>
                    <a:lstStyle/>
                    <a:p>
                      <a:r>
                        <a:rPr kumimoji="0"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Milk flowing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1143000" algn="l"/>
                          <a:tab pos="-685800" algn="l"/>
                          <a:tab pos="-228600" algn="l"/>
                          <a:tab pos="228600" algn="l"/>
                          <a:tab pos="429260" algn="l"/>
                          <a:tab pos="502920" algn="l"/>
                          <a:tab pos="685800" algn="l"/>
                          <a:tab pos="868680" algn="l"/>
                          <a:tab pos="1143000" algn="l"/>
                          <a:tab pos="1600200" algn="l"/>
                          <a:tab pos="1783080" algn="l"/>
                          <a:tab pos="2057400" algn="l"/>
                          <a:tab pos="2514600" algn="l"/>
                          <a:tab pos="2971800" algn="l"/>
                          <a:tab pos="3328035" algn="l"/>
                          <a:tab pos="3429000" algn="l"/>
                          <a:tab pos="3886200" algn="l"/>
                          <a:tab pos="4343400" algn="l"/>
                          <a:tab pos="4800600" algn="l"/>
                          <a:tab pos="5257800" algn="l"/>
                          <a:tab pos="7620" algn="l"/>
                          <a:tab pos="1150620" algn="l"/>
                          <a:tab pos="2560955" algn="ctr"/>
                        </a:tabLst>
                      </a:pPr>
                      <a:r>
                        <a:rPr kumimoji="0"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Milk NOT flowing</a:t>
                      </a:r>
                      <a:endParaRPr lang="en-US" sz="1100" dirty="0">
                        <a:latin typeface="CG Times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298">
                <a:tc>
                  <a:txBody>
                    <a:bodyPr/>
                    <a:lstStyle/>
                    <a:p>
                      <a:r>
                        <a:rPr kumimoji="0"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fever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1143000" algn="l"/>
                          <a:tab pos="-685800" algn="l"/>
                          <a:tab pos="-228600" algn="l"/>
                          <a:tab pos="228600" algn="l"/>
                          <a:tab pos="429260" algn="l"/>
                          <a:tab pos="502920" algn="l"/>
                          <a:tab pos="685800" algn="l"/>
                          <a:tab pos="868680" algn="l"/>
                          <a:tab pos="1143000" algn="l"/>
                          <a:tab pos="1600200" algn="l"/>
                          <a:tab pos="1783080" algn="l"/>
                          <a:tab pos="2057400" algn="l"/>
                          <a:tab pos="2514600" algn="l"/>
                          <a:tab pos="2971800" algn="l"/>
                          <a:tab pos="3328035" algn="l"/>
                          <a:tab pos="3429000" algn="l"/>
                          <a:tab pos="3886200" algn="l"/>
                          <a:tab pos="4343400" algn="l"/>
                          <a:tab pos="4800600" algn="l"/>
                          <a:tab pos="5257800" algn="l"/>
                          <a:tab pos="7620" algn="l"/>
                          <a:tab pos="1150620" algn="l"/>
                          <a:tab pos="2560955" algn="ctr"/>
                        </a:tabLst>
                      </a:pPr>
                      <a:r>
                        <a:rPr kumimoji="0"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May be fever for 24 hours</a:t>
                      </a:r>
                      <a:endParaRPr lang="en-US" sz="1100" dirty="0">
                        <a:latin typeface="CG Times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48600" y="6553200"/>
            <a:ext cx="1295400" cy="304800"/>
          </a:xfrm>
        </p:spPr>
        <p:txBody>
          <a:bodyPr/>
          <a:lstStyle/>
          <a:p>
            <a:r>
              <a:rPr lang="en-US" sz="1800" dirty="0"/>
              <a:t>11/8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48600" y="6553200"/>
            <a:ext cx="1295400" cy="304800"/>
          </a:xfrm>
        </p:spPr>
        <p:txBody>
          <a:bodyPr/>
          <a:lstStyle/>
          <a:p>
            <a:r>
              <a:rPr lang="en-US" sz="1800" dirty="0"/>
              <a:t>11/9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31A20A-B86E-464B-835F-5A352E9C9ED7}"/>
              </a:ext>
            </a:extLst>
          </p:cNvPr>
          <p:cNvSpPr txBox="1"/>
          <p:nvPr/>
        </p:nvSpPr>
        <p:spPr>
          <a:xfrm>
            <a:off x="3429000" y="6611779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© UNICEF/UNI51384/Press</a:t>
            </a:r>
            <a:endParaRPr lang="en-US" sz="1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381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do you observe?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E64B79-B5A7-4C9B-AB14-37226B034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70000"/>
            <a:ext cx="3962400" cy="52663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2F1753-EB7D-4778-9734-65548652D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270000"/>
            <a:ext cx="3314925" cy="52641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1019</TotalTime>
  <Words>657</Words>
  <Application>Microsoft Office PowerPoint</Application>
  <PresentationFormat>On-screen Show (4:3)</PresentationFormat>
  <Paragraphs>173</Paragraphs>
  <Slides>22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CG Times</vt:lpstr>
      <vt:lpstr>Georgia</vt:lpstr>
      <vt:lpstr>Trebuchet MS</vt:lpstr>
      <vt:lpstr>Wingdings 2</vt:lpstr>
      <vt:lpstr>Urban</vt:lpstr>
      <vt:lpstr>Slide</vt:lpstr>
      <vt:lpstr>Session 11. </vt:lpstr>
      <vt:lpstr>Session 11. Objectives  Breast and nipple conditions </vt:lpstr>
      <vt:lpstr>Breast and nipples shapes: Which is the best breast for feeding?</vt:lpstr>
      <vt:lpstr>PowerPoint Presentation</vt:lpstr>
      <vt:lpstr>What do you observe?</vt:lpstr>
      <vt:lpstr>Clinical management: Flat and inverted nipples</vt:lpstr>
      <vt:lpstr>Clinical Management: Syringe treatment</vt:lpstr>
      <vt:lpstr>Differences:  Full vs. engorged breasts</vt:lpstr>
      <vt:lpstr>PowerPoint Presentation</vt:lpstr>
      <vt:lpstr>Engorgement:  Causes and Prevention</vt:lpstr>
      <vt:lpstr>Treatment:  Breast engorgement</vt:lpstr>
      <vt:lpstr>What do you observe?</vt:lpstr>
      <vt:lpstr>PowerPoint Presentation</vt:lpstr>
      <vt:lpstr>Causes: Blocked ducts and mastitis</vt:lpstr>
      <vt:lpstr>Treatment: Blocked ducts and mastitis</vt:lpstr>
      <vt:lpstr>Treatment: Blocked ducts and mastitis</vt:lpstr>
      <vt:lpstr>What do you observe?</vt:lpstr>
      <vt:lpstr>What do you observe?</vt:lpstr>
      <vt:lpstr>What do you observe?</vt:lpstr>
      <vt:lpstr>What do you observe?</vt:lpstr>
      <vt:lpstr>What do you observe?</vt:lpstr>
      <vt:lpstr>Clinical management: Sore nipples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1</dc:title>
  <dc:creator>MUSTAFA, Thahira</dc:creator>
  <cp:lastModifiedBy>MURIEL, Jo-ann Rivera</cp:lastModifiedBy>
  <cp:revision>62</cp:revision>
  <dcterms:created xsi:type="dcterms:W3CDTF">2019-06-16T08:59:06Z</dcterms:created>
  <dcterms:modified xsi:type="dcterms:W3CDTF">2020-08-03T14:00:03Z</dcterms:modified>
</cp:coreProperties>
</file>