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8A83E2-6788-4182-A49E-9BB2D998E550}" v="1" dt="2020-06-19T14:05:06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64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4.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Counselling skills: Building confidence and giving 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4/1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6550223"/>
            <a:ext cx="30668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 UNICEF/UN0289070/Viet Hung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E8030B-43DB-4A79-BD92-FE08CB31D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33370"/>
            <a:ext cx="4456176" cy="29748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4.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GB" altLang="en-US" dirty="0"/>
              <a:t>Counselling skills: Building confidence and giving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62400"/>
          </a:xfrm>
        </p:spPr>
        <p:txBody>
          <a:bodyPr>
            <a:normAutofit fontScale="92500" lnSpcReduction="10000"/>
          </a:bodyPr>
          <a:lstStyle/>
          <a:p>
            <a:pPr marL="46038" indent="-46038">
              <a:buNone/>
            </a:pPr>
            <a:r>
              <a:rPr lang="en-GB" altLang="en-US" sz="3200" b="1" dirty="0"/>
              <a:t>After completing this session, participants will be able </a:t>
            </a:r>
            <a:r>
              <a:rPr lang="en-GB" altLang="en-US" sz="3200" b="1"/>
              <a:t>to:</a:t>
            </a:r>
            <a:endParaRPr lang="en-GB" altLang="en-US" sz="3200" b="1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3200" dirty="0"/>
              <a:t>list the six skills for building confidence and giving support</a:t>
            </a:r>
            <a:endParaRPr lang="en-CA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3200" dirty="0"/>
              <a:t>give an example of each skill</a:t>
            </a:r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3200" dirty="0"/>
              <a:t>demonstrate the appropriate use of the skills when counselling a new mother on feeding her baby.</a:t>
            </a:r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4/2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718CF2-67A5-46B4-AC51-ADA012984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286000"/>
            <a:ext cx="4803648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Let’s practice:</a:t>
            </a:r>
            <a:br>
              <a:rPr lang="en-US" dirty="0"/>
            </a:br>
            <a:r>
              <a:rPr lang="en-US" dirty="0"/>
              <a:t>Case scenario</a:t>
            </a:r>
            <a:br>
              <a:rPr lang="en-US" dirty="0"/>
            </a:br>
            <a:endParaRPr lang="en-US" dirty="0"/>
          </a:p>
        </p:txBody>
      </p:sp>
      <p:sp>
        <p:nvSpPr>
          <p:cNvPr id="5" name="5 Llamada ovalada"/>
          <p:cNvSpPr/>
          <p:nvPr/>
        </p:nvSpPr>
        <p:spPr>
          <a:xfrm>
            <a:off x="914400" y="2819400"/>
            <a:ext cx="2857500" cy="3143250"/>
          </a:xfrm>
          <a:prstGeom prst="wedgeEllipseCallout">
            <a:avLst>
              <a:gd name="adj1" fmla="val 119857"/>
              <a:gd name="adj2" fmla="val -194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371600" y="3200400"/>
            <a:ext cx="194468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latin typeface="+mn-lt"/>
              </a:rPr>
              <a:t>I am expressing milk during the day for him while I am at work, and I breastfeed at night. Am I breastfeeding enough? 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4/3</a:t>
            </a:r>
          </a:p>
        </p:txBody>
      </p:sp>
      <p:sp>
        <p:nvSpPr>
          <p:cNvPr id="8" name="Rectangle 7"/>
          <p:cNvSpPr/>
          <p:nvPr/>
        </p:nvSpPr>
        <p:spPr>
          <a:xfrm>
            <a:off x="3276600" y="6550223"/>
            <a:ext cx="27190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UNICEF/UN0306359/Abdul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Which response is most helpful?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“You need to breastfeed your baby more often.”</a:t>
            </a:r>
          </a:p>
          <a:p>
            <a:pPr>
              <a:buNone/>
            </a:pPr>
            <a:endParaRPr lang="en-GB" altLang="en-US" dirty="0"/>
          </a:p>
          <a:p>
            <a:r>
              <a:rPr lang="en-GB" altLang="en-US" dirty="0"/>
              <a:t>“It is better </a:t>
            </a:r>
            <a:r>
              <a:rPr lang="en-GB" altLang="en-US"/>
              <a:t>to breast feed </a:t>
            </a:r>
            <a:r>
              <a:rPr lang="en-GB" altLang="en-US" dirty="0"/>
              <a:t>rather than give your baby a bottle during the day.”</a:t>
            </a:r>
          </a:p>
          <a:p>
            <a:pPr>
              <a:buNone/>
            </a:pPr>
            <a:endParaRPr lang="en-GB" altLang="en-US" dirty="0"/>
          </a:p>
          <a:p>
            <a:r>
              <a:rPr lang="en-GB" altLang="en-US" dirty="0"/>
              <a:t>“It is good that you are continuing to breast feed your baby at night.”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4/4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B34EA3-A9C7-4832-8497-1E93D5E73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725" y="2209800"/>
            <a:ext cx="4943475" cy="3295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Let’s practice:</a:t>
            </a:r>
            <a:br>
              <a:rPr lang="en-US" dirty="0"/>
            </a:br>
            <a:r>
              <a:rPr lang="en-US" dirty="0"/>
              <a:t>Case scenario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4/5</a:t>
            </a:r>
          </a:p>
        </p:txBody>
      </p:sp>
      <p:sp>
        <p:nvSpPr>
          <p:cNvPr id="6" name="5 Llamada ovalada"/>
          <p:cNvSpPr/>
          <p:nvPr/>
        </p:nvSpPr>
        <p:spPr>
          <a:xfrm>
            <a:off x="76200" y="2209800"/>
            <a:ext cx="2857500" cy="3143250"/>
          </a:xfrm>
          <a:prstGeom prst="wedgeEllipseCallout">
            <a:avLst>
              <a:gd name="adj1" fmla="val 119857"/>
              <a:gd name="adj2" fmla="val -194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2743200"/>
            <a:ext cx="194468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latin typeface="+mn-lt"/>
              </a:rPr>
              <a:t>No, I have not breastfed my baby yet. My breasts are empty and it is  too painful to sit up!</a:t>
            </a:r>
          </a:p>
        </p:txBody>
      </p:sp>
      <p:sp>
        <p:nvSpPr>
          <p:cNvPr id="7" name="Rectangle 6"/>
          <p:cNvSpPr/>
          <p:nvPr/>
        </p:nvSpPr>
        <p:spPr>
          <a:xfrm>
            <a:off x="3124200" y="6550223"/>
            <a:ext cx="3363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 UNICEF/UNI130644/</a:t>
            </a:r>
            <a:r>
              <a:rPr lang="en-US" sz="1400" dirty="0" err="1"/>
              <a:t>Vishwanathan</a:t>
            </a:r>
            <a:endParaRPr 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/>
          <a:lstStyle/>
          <a:p>
            <a:r>
              <a:rPr lang="en-US"/>
              <a:t>Which response is most helpful?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3962400" cy="4821936"/>
          </a:xfrm>
        </p:spPr>
        <p:txBody>
          <a:bodyPr/>
          <a:lstStyle/>
          <a:p>
            <a:r>
              <a:rPr lang="en-GB" altLang="en-US"/>
              <a:t>“You should let your baby suckle now to help your breast milk to come in.”</a:t>
            </a:r>
          </a:p>
          <a:p>
            <a:pPr>
              <a:buNone/>
            </a:pPr>
            <a:endParaRPr lang="en-GB" altLang="en-US"/>
          </a:p>
          <a:p>
            <a:r>
              <a:rPr lang="en-GB" altLang="en-US"/>
              <a:t>“Let me try to make you more comfortable, and then I’ll bring you a drink.”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/>
              <a:t>4/6</a:t>
            </a:r>
          </a:p>
        </p:txBody>
      </p:sp>
      <p:sp>
        <p:nvSpPr>
          <p:cNvPr id="6" name="Rectangle 5"/>
          <p:cNvSpPr/>
          <p:nvPr/>
        </p:nvSpPr>
        <p:spPr>
          <a:xfrm>
            <a:off x="5588031" y="5208489"/>
            <a:ext cx="193033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©  WHO/Christopher Black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97BE8A-479B-45CF-A5E8-8877831E1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99" y="2231794"/>
            <a:ext cx="4419600" cy="29443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Which response is a command and which is a suggestion?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3733800" cy="4325112"/>
          </a:xfrm>
        </p:spPr>
        <p:txBody>
          <a:bodyPr/>
          <a:lstStyle/>
          <a:p>
            <a:r>
              <a:rPr lang="en-GB" altLang="en-US" dirty="0"/>
              <a:t>“You must feed Aahana at least 10 times a day.”</a:t>
            </a:r>
          </a:p>
          <a:p>
            <a:endParaRPr lang="en-GB" altLang="en-US" dirty="0"/>
          </a:p>
          <a:p>
            <a:pPr>
              <a:buNone/>
            </a:pPr>
            <a:endParaRPr lang="en-GB" altLang="en-US" dirty="0"/>
          </a:p>
          <a:p>
            <a:r>
              <a:rPr lang="en-GB" altLang="en-US" dirty="0"/>
              <a:t>“It might help if you feed Aahana more often.”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4/7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6596390"/>
            <a:ext cx="27911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© UNICEF/UN0281006/</a:t>
            </a:r>
            <a:r>
              <a:rPr lang="en-US" sz="1100" dirty="0" err="1"/>
              <a:t>Vishwanathan</a:t>
            </a:r>
            <a:endParaRPr lang="en-US" sz="11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7D0148-2024-4C60-A0A3-7FDB2DA27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948" y="2438400"/>
            <a:ext cx="4575978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Counselling skills: </a:t>
            </a:r>
            <a:br>
              <a:rPr lang="en-US"/>
            </a:br>
            <a:r>
              <a:rPr lang="en-US"/>
              <a:t>Building confidence and giving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40936"/>
          </a:xfrm>
        </p:spPr>
        <p:txBody>
          <a:bodyPr/>
          <a:lstStyle/>
          <a:p>
            <a:pPr lvl="0"/>
            <a:r>
              <a:rPr lang="en-GB"/>
              <a:t>Accept what a mother/parent/caregiver thinks and feels </a:t>
            </a:r>
            <a:endParaRPr lang="en-US"/>
          </a:p>
          <a:p>
            <a:pPr lvl="0"/>
            <a:r>
              <a:rPr lang="en-GB"/>
              <a:t>Recognize practices and praise a mother/parent/caregiver </a:t>
            </a:r>
            <a:endParaRPr lang="en-US"/>
          </a:p>
          <a:p>
            <a:pPr lvl="0"/>
            <a:r>
              <a:rPr lang="en-GB"/>
              <a:t>Give practical help</a:t>
            </a:r>
            <a:endParaRPr lang="en-US"/>
          </a:p>
          <a:p>
            <a:pPr lvl="0"/>
            <a:r>
              <a:rPr lang="en-GB"/>
              <a:t>Provide relevant information </a:t>
            </a:r>
            <a:endParaRPr lang="en-US"/>
          </a:p>
          <a:p>
            <a:pPr lvl="0"/>
            <a:r>
              <a:rPr lang="en-GB"/>
              <a:t>Use simple language</a:t>
            </a:r>
            <a:endParaRPr lang="en-US"/>
          </a:p>
          <a:p>
            <a:pPr lvl="0"/>
            <a:r>
              <a:rPr lang="en-GB"/>
              <a:t>Offer suggestions, not commands</a:t>
            </a:r>
            <a:endParaRPr lang="en-US"/>
          </a:p>
          <a:p>
            <a:pPr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/>
              <a:t>4/8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742755BFBB840A7DF641BA6176A3A" ma:contentTypeVersion="13" ma:contentTypeDescription="Create a new document." ma:contentTypeScope="" ma:versionID="b266e88e9352cdfaa086473135e7240c">
  <xsd:schema xmlns:xsd="http://www.w3.org/2001/XMLSchema" xmlns:xs="http://www.w3.org/2001/XMLSchema" xmlns:p="http://schemas.microsoft.com/office/2006/metadata/properties" xmlns:ns3="ce90b564-79aa-47ca-9571-6ba494b773a5" xmlns:ns4="3dec9b34-e41c-422d-8d52-2fba5a99f273" targetNamespace="http://schemas.microsoft.com/office/2006/metadata/properties" ma:root="true" ma:fieldsID="e98bbc2df941dba626042e69c2027a5e" ns3:_="" ns4:_="">
    <xsd:import namespace="ce90b564-79aa-47ca-9571-6ba494b773a5"/>
    <xsd:import namespace="3dec9b34-e41c-422d-8d52-2fba5a99f2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0b564-79aa-47ca-9571-6ba494b77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c9b34-e41c-422d-8d52-2fba5a99f27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C1E8A8-0FA5-4BE9-9A79-B68968DE93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09125F-B052-48E6-919B-B0F63008F7FC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3dec9b34-e41c-422d-8d52-2fba5a99f273"/>
    <ds:schemaRef ds:uri="ce90b564-79aa-47ca-9571-6ba494b773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8BFA67-6C90-4166-9DE1-81702248BE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90b564-79aa-47ca-9571-6ba494b773a5"/>
    <ds:schemaRef ds:uri="3dec9b34-e41c-422d-8d52-2fba5a99f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1446</TotalTime>
  <Words>300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Wingdings 2</vt:lpstr>
      <vt:lpstr>Urban</vt:lpstr>
      <vt:lpstr>Session 4.</vt:lpstr>
      <vt:lpstr>Session 4. Objectives  Counselling skills: Building confidence and giving support</vt:lpstr>
      <vt:lpstr>Let’s practice: Case scenario </vt:lpstr>
      <vt:lpstr>Which response is most helpful?</vt:lpstr>
      <vt:lpstr>Let’s practice: Case scenario</vt:lpstr>
      <vt:lpstr>Which response is most helpful?</vt:lpstr>
      <vt:lpstr>Which response is a command and which is a suggestion?</vt:lpstr>
      <vt:lpstr>Counselling skills:  Building confidence and giving support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MURIEL, Jo-ann Rivera</cp:lastModifiedBy>
  <cp:revision>30</cp:revision>
  <dcterms:created xsi:type="dcterms:W3CDTF">2019-06-16T08:59:06Z</dcterms:created>
  <dcterms:modified xsi:type="dcterms:W3CDTF">2020-08-03T13:22:26Z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0x01010026D742755BFBB840A7DF641BA6176A3A</vt:lpwstr>
  </property>
</Properties>
</file>