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6" r:id="rId2"/>
    <p:sldId id="260" r:id="rId3"/>
    <p:sldId id="257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0"/>
    <p:restoredTop sz="94664"/>
  </p:normalViewPr>
  <p:slideViewPr>
    <p:cSldViewPr>
      <p:cViewPr varScale="1">
        <p:scale>
          <a:sx n="63" d="100"/>
          <a:sy n="63" d="100"/>
        </p:scale>
        <p:origin x="1376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9A01FE-F9A1-41AE-98A9-CDE86EFBE341}" type="datetimeFigureOut">
              <a:rPr lang="en-US" smtClean="0"/>
              <a:pPr/>
              <a:t>8/3/2020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58F907-6F06-448E-86B0-6D8D992A424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C6FB45E2-D697-4A18-9CE8-A8225B980B0B}" type="datetimeFigureOut">
              <a:rPr lang="en-US" smtClean="0"/>
              <a:pPr/>
              <a:t>8/3/2020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34526D3D-B73D-4C24-8E8C-F88328A88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B45E2-D697-4A18-9CE8-A8225B980B0B}" type="datetimeFigureOut">
              <a:rPr lang="en-US" smtClean="0"/>
              <a:pPr/>
              <a:t>8/3/2020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26D3D-B73D-4C24-8E8C-F88328A88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B45E2-D697-4A18-9CE8-A8225B980B0B}" type="datetimeFigureOut">
              <a:rPr lang="en-US" smtClean="0"/>
              <a:pPr/>
              <a:t>8/3/2020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26D3D-B73D-4C24-8E8C-F88328A88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B45E2-D697-4A18-9CE8-A8225B980B0B}" type="datetimeFigureOut">
              <a:rPr lang="en-US" smtClean="0"/>
              <a:pPr/>
              <a:t>8/3/2020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26D3D-B73D-4C24-8E8C-F88328A88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B45E2-D697-4A18-9CE8-A8225B980B0B}" type="datetimeFigureOut">
              <a:rPr lang="en-US" smtClean="0"/>
              <a:pPr/>
              <a:t>8/3/2020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26D3D-B73D-4C24-8E8C-F88328A88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B45E2-D697-4A18-9CE8-A8225B980B0B}" type="datetimeFigureOut">
              <a:rPr lang="en-US" smtClean="0"/>
              <a:pPr/>
              <a:t>8/3/2020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26D3D-B73D-4C24-8E8C-F88328A88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6FB45E2-D697-4A18-9CE8-A8225B980B0B}" type="datetimeFigureOut">
              <a:rPr lang="en-US" smtClean="0"/>
              <a:pPr/>
              <a:t>8/3/2020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4526D3D-B73D-4C24-8E8C-F88328A8811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C6FB45E2-D697-4A18-9CE8-A8225B980B0B}" type="datetimeFigureOut">
              <a:rPr lang="en-US" smtClean="0"/>
              <a:pPr/>
              <a:t>8/3/2020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34526D3D-B73D-4C24-8E8C-F88328A88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B45E2-D697-4A18-9CE8-A8225B980B0B}" type="datetimeFigureOut">
              <a:rPr lang="en-US" smtClean="0"/>
              <a:pPr/>
              <a:t>8/3/2020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26D3D-B73D-4C24-8E8C-F88328A88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B45E2-D697-4A18-9CE8-A8225B980B0B}" type="datetimeFigureOut">
              <a:rPr lang="en-US" smtClean="0"/>
              <a:pPr/>
              <a:t>8/3/2020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26D3D-B73D-4C24-8E8C-F88328A88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B45E2-D697-4A18-9CE8-A8225B980B0B}" type="datetimeFigureOut">
              <a:rPr lang="en-US" smtClean="0"/>
              <a:pPr/>
              <a:t>8/3/2020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26D3D-B73D-4C24-8E8C-F88328A88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C6FB45E2-D697-4A18-9CE8-A8225B980B0B}" type="datetimeFigureOut">
              <a:rPr lang="en-US" smtClean="0"/>
              <a:pPr/>
              <a:t>8/3/2020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34526D3D-B73D-4C24-8E8C-F88328A88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Session 3.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Counselling skills: Listening and learning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696200" y="6172200"/>
            <a:ext cx="1295400" cy="457200"/>
          </a:xfrm>
        </p:spPr>
        <p:txBody>
          <a:bodyPr/>
          <a:lstStyle/>
          <a:p>
            <a:r>
              <a:rPr lang="en-US" sz="1800" dirty="0"/>
              <a:t>3/1</a:t>
            </a:r>
          </a:p>
        </p:txBody>
      </p:sp>
      <p:sp>
        <p:nvSpPr>
          <p:cNvPr id="6" name="Rectangle 5"/>
          <p:cNvSpPr/>
          <p:nvPr/>
        </p:nvSpPr>
        <p:spPr>
          <a:xfrm>
            <a:off x="3733800" y="6550223"/>
            <a:ext cx="207140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/>
              <a:t>© WHO/</a:t>
            </a:r>
            <a:r>
              <a:rPr lang="en-US" sz="1400" dirty="0" err="1"/>
              <a:t>Yoshi</a:t>
            </a:r>
            <a:r>
              <a:rPr lang="en-US" sz="1400" dirty="0"/>
              <a:t> Shimizu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5C15FEC-A874-4E64-9CD7-2AE6902FD26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2600" y="406333"/>
            <a:ext cx="4419600" cy="2944368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dirty="0"/>
              <a:t>Summary:</a:t>
            </a:r>
            <a:br>
              <a:rPr lang="en-US" dirty="0"/>
            </a:br>
            <a:r>
              <a:rPr lang="en-US" dirty="0"/>
              <a:t>Six listening and learning skills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dirty="0"/>
              <a:t>Use helpful non-verbal communication</a:t>
            </a:r>
            <a:endParaRPr lang="en-US" dirty="0"/>
          </a:p>
          <a:p>
            <a:pPr lvl="0"/>
            <a:r>
              <a:rPr lang="en-GB" dirty="0"/>
              <a:t>Ask open questions</a:t>
            </a:r>
            <a:endParaRPr lang="en-US" dirty="0"/>
          </a:p>
          <a:p>
            <a:pPr lvl="0"/>
            <a:r>
              <a:rPr lang="en-GB" dirty="0"/>
              <a:t>Use responses and gestures that show interest</a:t>
            </a:r>
            <a:endParaRPr lang="en-US" dirty="0"/>
          </a:p>
          <a:p>
            <a:pPr lvl="0"/>
            <a:r>
              <a:rPr lang="en-GB" dirty="0"/>
              <a:t>Reflect back what the mother/parent/caregiver says</a:t>
            </a:r>
            <a:endParaRPr lang="en-US" dirty="0"/>
          </a:p>
          <a:p>
            <a:pPr lvl="0"/>
            <a:r>
              <a:rPr lang="en-GB" dirty="0"/>
              <a:t>Empathize – show you understand how the mother/parent/caregiver feels</a:t>
            </a:r>
            <a:endParaRPr lang="en-US" dirty="0"/>
          </a:p>
          <a:p>
            <a:r>
              <a:rPr lang="en-GB" dirty="0"/>
              <a:t>Avoid using judging words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696200" y="6172200"/>
            <a:ext cx="1295400" cy="457200"/>
          </a:xfrm>
        </p:spPr>
        <p:txBody>
          <a:bodyPr/>
          <a:lstStyle/>
          <a:p>
            <a:r>
              <a:rPr lang="en-US" sz="1800" dirty="0"/>
              <a:t>3/3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676400"/>
          </a:xfrm>
        </p:spPr>
        <p:txBody>
          <a:bodyPr>
            <a:normAutofit fontScale="90000"/>
          </a:bodyPr>
          <a:lstStyle/>
          <a:p>
            <a:r>
              <a:rPr lang="en-GB" altLang="en-US" dirty="0"/>
              <a:t>Session 3. </a:t>
            </a:r>
            <a:r>
              <a:rPr lang="en-GB" dirty="0"/>
              <a:t>O</a:t>
            </a:r>
            <a:r>
              <a:rPr lang="en-GB" altLang="en-US" dirty="0"/>
              <a:t>bjectives </a:t>
            </a:r>
            <a:br>
              <a:rPr lang="en-GB" altLang="en-US" dirty="0"/>
            </a:br>
            <a:r>
              <a:rPr lang="en-GB" altLang="en-US" dirty="0"/>
              <a:t>Counselling skills: Listening and learning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90800"/>
            <a:ext cx="8229600" cy="3886200"/>
          </a:xfrm>
        </p:spPr>
        <p:txBody>
          <a:bodyPr>
            <a:normAutofit fontScale="92500" lnSpcReduction="10000"/>
          </a:bodyPr>
          <a:lstStyle/>
          <a:p>
            <a:pPr marL="46038" indent="-46038">
              <a:buNone/>
            </a:pPr>
            <a:r>
              <a:rPr lang="en-GB" altLang="en-US" sz="3000" b="1" dirty="0"/>
              <a:t>After completing this session, participants will be able to:</a:t>
            </a:r>
          </a:p>
          <a:p>
            <a:pPr marL="46038" indent="-46038">
              <a:buNone/>
            </a:pPr>
            <a:endParaRPr lang="en-GB" altLang="en-US" sz="3000" b="1" dirty="0"/>
          </a:p>
          <a:p>
            <a:pPr marL="358775" indent="-312738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CA" sz="3200" dirty="0"/>
              <a:t>list the listening and learning skills</a:t>
            </a:r>
          </a:p>
          <a:p>
            <a:pPr marL="358775" indent="-312738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altLang="en-US" sz="3200" dirty="0"/>
              <a:t>give an example of each skill</a:t>
            </a:r>
          </a:p>
          <a:p>
            <a:pPr marL="358775" indent="-312738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altLang="en-US" sz="3200" dirty="0"/>
              <a:t>demonstrate the appropriate use of the skills when counselling a new mother on feeding her baby.</a:t>
            </a:r>
          </a:p>
          <a:p>
            <a:endParaRPr lang="en-CA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696200" y="6172200"/>
            <a:ext cx="1295400" cy="457200"/>
          </a:xfrm>
        </p:spPr>
        <p:txBody>
          <a:bodyPr/>
          <a:lstStyle/>
          <a:p>
            <a:r>
              <a:rPr lang="en-US" sz="1800" dirty="0"/>
              <a:t>3/2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838200"/>
          </a:xfrm>
        </p:spPr>
        <p:txBody>
          <a:bodyPr>
            <a:normAutofit fontScale="90000"/>
          </a:bodyPr>
          <a:lstStyle/>
          <a:p>
            <a:pPr lvl="0"/>
            <a:r>
              <a:rPr lang="en-US" sz="3600" dirty="0"/>
              <a:t>Examples of non-verbal </a:t>
            </a:r>
            <a:r>
              <a:rPr lang="en-US" sz="3600"/>
              <a:t>communication </a:t>
            </a:r>
            <a:br>
              <a:rPr lang="en-GB" altLang="en-US" b="1" dirty="0">
                <a:solidFill>
                  <a:schemeClr val="tx1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3886200"/>
          </a:xfrm>
        </p:spPr>
        <p:txBody>
          <a:bodyPr numCol="2">
            <a:normAutofit fontScale="85000" lnSpcReduction="20000"/>
          </a:bodyPr>
          <a:lstStyle/>
          <a:p>
            <a:r>
              <a:rPr lang="en-GB" altLang="en-US" b="1" dirty="0">
                <a:ea typeface="Times New Roman" panose="02020603050405020304" pitchFamily="18" charset="0"/>
                <a:cs typeface="Arial" panose="020B0604020202020204" pitchFamily="34" charset="0"/>
              </a:rPr>
              <a:t>Posture: </a:t>
            </a:r>
            <a:r>
              <a:rPr lang="en-GB" altLang="en-US" dirty="0">
                <a:ea typeface="Times New Roman" panose="02020603050405020304" pitchFamily="18" charset="0"/>
                <a:cs typeface="Arial" panose="020B0604020202020204" pitchFamily="34" charset="0"/>
              </a:rPr>
              <a:t>Sit at the same level and close to the mother.</a:t>
            </a:r>
            <a:endParaRPr lang="en-GB" altLang="en-US" dirty="0">
              <a:cs typeface="Arial" panose="020B0604020202020204" pitchFamily="34" charset="0"/>
            </a:endParaRPr>
          </a:p>
          <a:p>
            <a:r>
              <a:rPr lang="en-US" altLang="en-US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altLang="en-US" b="1" dirty="0">
                <a:ea typeface="Times New Roman" panose="02020603050405020304" pitchFamily="18" charset="0"/>
                <a:cs typeface="Arial" panose="020B0604020202020204" pitchFamily="34" charset="0"/>
              </a:rPr>
              <a:t>Eye contact: </a:t>
            </a:r>
            <a:r>
              <a:rPr lang="en-GB" altLang="en-US" dirty="0">
                <a:ea typeface="Times New Roman" panose="02020603050405020304" pitchFamily="18" charset="0"/>
                <a:cs typeface="Arial" panose="020B0604020202020204" pitchFamily="34" charset="0"/>
              </a:rPr>
              <a:t>Pay attention to the mother, avoid getting distracted, and show you are listening.</a:t>
            </a:r>
          </a:p>
          <a:p>
            <a:r>
              <a:rPr lang="en-GB" altLang="en-US" b="1" dirty="0">
                <a:ea typeface="Times New Roman" panose="02020603050405020304" pitchFamily="18" charset="0"/>
                <a:cs typeface="Arial" panose="020B0604020202020204" pitchFamily="34" charset="0"/>
              </a:rPr>
              <a:t>Barriers: </a:t>
            </a:r>
            <a:r>
              <a:rPr lang="en-GB" altLang="en-US" dirty="0">
                <a:ea typeface="Times New Roman" panose="02020603050405020304" pitchFamily="18" charset="0"/>
                <a:cs typeface="Arial" panose="020B0604020202020204" pitchFamily="34" charset="0"/>
              </a:rPr>
              <a:t>Remove any physical barriers.</a:t>
            </a:r>
            <a:endParaRPr lang="en-US" altLang="en-US" dirty="0">
              <a:cs typeface="Arial" panose="020B0604020202020204" pitchFamily="34" charset="0"/>
            </a:endParaRPr>
          </a:p>
          <a:p>
            <a:endParaRPr lang="en-GB" altLang="en-US" b="1" dirty="0"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buNone/>
            </a:pPr>
            <a:endParaRPr lang="en-GB" altLang="en-US" b="1" dirty="0"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r>
              <a:rPr lang="en-GB" altLang="en-US" b="1" dirty="0">
                <a:ea typeface="Times New Roman" panose="02020603050405020304" pitchFamily="18" charset="0"/>
                <a:cs typeface="Arial" panose="020B0604020202020204" pitchFamily="34" charset="0"/>
              </a:rPr>
              <a:t>Taking time: </a:t>
            </a:r>
            <a:r>
              <a:rPr lang="en-GB" altLang="en-US" dirty="0">
                <a:ea typeface="Times New Roman" panose="02020603050405020304" pitchFamily="18" charset="0"/>
                <a:cs typeface="Arial" panose="020B0604020202020204" pitchFamily="34" charset="0"/>
              </a:rPr>
              <a:t>Take time without hurrying or looking at your watch or mobile phone.</a:t>
            </a:r>
            <a:endParaRPr lang="en-US" altLang="en-US" dirty="0">
              <a:cs typeface="Arial" panose="020B0604020202020204" pitchFamily="34" charset="0"/>
            </a:endParaRPr>
          </a:p>
          <a:p>
            <a:r>
              <a:rPr lang="en-GB" altLang="en-US" b="1" dirty="0">
                <a:ea typeface="Times New Roman" panose="02020603050405020304" pitchFamily="18" charset="0"/>
                <a:cs typeface="Arial" panose="020B0604020202020204" pitchFamily="34" charset="0"/>
              </a:rPr>
              <a:t>Touch: </a:t>
            </a:r>
            <a:r>
              <a:rPr lang="en-GB" altLang="en-US" dirty="0">
                <a:ea typeface="Times New Roman" panose="02020603050405020304" pitchFamily="18" charset="0"/>
                <a:cs typeface="Arial" panose="020B0604020202020204" pitchFamily="34" charset="0"/>
              </a:rPr>
              <a:t>Only touch her in an appropriate way. Do not touch her breasts or her baby without her permission.</a:t>
            </a:r>
            <a:endParaRPr lang="en-GB" altLang="en-US" dirty="0">
              <a:cs typeface="Arial" panose="020B0604020202020204" pitchFamily="34" charset="0"/>
            </a:endParaRPr>
          </a:p>
          <a:p>
            <a:pPr lvl="0"/>
            <a:endParaRPr lang="en-US" altLang="en-US" dirty="0">
              <a:cs typeface="Arial" panose="020B0604020202020204" pitchFamily="34" charset="0"/>
            </a:endParaRP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696200" y="6172200"/>
            <a:ext cx="1295400" cy="457200"/>
          </a:xfrm>
        </p:spPr>
        <p:txBody>
          <a:bodyPr/>
          <a:lstStyle/>
          <a:p>
            <a:r>
              <a:rPr lang="en-US" sz="1800" dirty="0"/>
              <a:t>3/4</a:t>
            </a:r>
          </a:p>
        </p:txBody>
      </p:sp>
      <p:sp>
        <p:nvSpPr>
          <p:cNvPr id="8" name="Rectangle 7"/>
          <p:cNvSpPr/>
          <p:nvPr/>
        </p:nvSpPr>
        <p:spPr>
          <a:xfrm>
            <a:off x="0" y="6596390"/>
            <a:ext cx="2691763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dirty="0"/>
              <a:t>© UNICEF/UN0281006/</a:t>
            </a:r>
            <a:r>
              <a:rPr lang="en-US" sz="1100" dirty="0" err="1"/>
              <a:t>Vishwanathan</a:t>
            </a:r>
            <a:endParaRPr lang="en-US" sz="1100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BB9E5CF-736D-4ECB-A8D4-EDAC23DCD51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6719" y="4395216"/>
            <a:ext cx="3505200" cy="2334768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105</TotalTime>
  <Words>193</Words>
  <Application>Microsoft Office PowerPoint</Application>
  <PresentationFormat>On-screen Show (4:3)</PresentationFormat>
  <Paragraphs>29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Georgia</vt:lpstr>
      <vt:lpstr>Trebuchet MS</vt:lpstr>
      <vt:lpstr>Wingdings 2</vt:lpstr>
      <vt:lpstr>Urban</vt:lpstr>
      <vt:lpstr>Session 3.</vt:lpstr>
      <vt:lpstr>Summary: Six listening and learning skills</vt:lpstr>
      <vt:lpstr>Session 3. Objectives  Counselling skills: Listening and learning</vt:lpstr>
      <vt:lpstr>Examples of non-verbal communication  </vt:lpstr>
    </vt:vector>
  </TitlesOfParts>
  <Company>Windows User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Session 1</dc:title>
  <dc:creator>Dana</dc:creator>
  <cp:lastModifiedBy>MURIEL, Jo-ann Rivera</cp:lastModifiedBy>
  <cp:revision>18</cp:revision>
  <dcterms:created xsi:type="dcterms:W3CDTF">2019-06-16T08:59:06Z</dcterms:created>
  <dcterms:modified xsi:type="dcterms:W3CDTF">2020-08-03T13:15:04Z</dcterms:modified>
</cp:coreProperties>
</file>