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0" r:id="rId4"/>
    <p:sldId id="26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64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hPercent val="56"/>
      <c:rotY val="0"/>
      <c:depthPercent val="2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2406947890818901E-2"/>
          <c:y val="2.1598272138228899E-2"/>
          <c:w val="0.95161290322580705"/>
          <c:h val="0.94168466522678262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Grasa</c:v>
                </c:pt>
              </c:strCache>
            </c:strRef>
          </c:tx>
          <c:spPr>
            <a:solidFill>
              <a:srgbClr val="FFFFFF"/>
            </a:solidFill>
            <a:ln w="2116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Sheet1!$B$1:$D$1</c:f>
              <c:numCache>
                <c:formatCode>General</c:formatCode>
                <c:ptCount val="3"/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57</c:v>
                </c:pt>
                <c:pt idx="1">
                  <c:v>36.200000000000003</c:v>
                </c:pt>
                <c:pt idx="2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FA-4E3A-B30E-5989B3B3939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Proteina</c:v>
                </c:pt>
              </c:strCache>
            </c:strRef>
          </c:tx>
          <c:spPr>
            <a:pattFill prst="wdUpDiag">
              <a:fgClr>
                <a:srgbClr val="000000"/>
              </a:fgClr>
              <a:bgClr>
                <a:srgbClr val="FFFFFF"/>
              </a:bgClr>
            </a:pattFill>
            <a:ln w="2116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Sheet1!$B$1:$D$1</c:f>
              <c:numCache>
                <c:formatCode>General</c:formatCode>
                <c:ptCount val="3"/>
              </c:numCache>
            </c:numRef>
          </c:cat>
          <c:val>
            <c:numRef>
              <c:f>Sheet1!$B$3:$D$3</c:f>
              <c:numCache>
                <c:formatCode>General</c:formatCode>
                <c:ptCount val="3"/>
                <c:pt idx="0">
                  <c:v>9.5</c:v>
                </c:pt>
                <c:pt idx="1">
                  <c:v>30.5</c:v>
                </c:pt>
                <c:pt idx="2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FA-4E3A-B30E-5989B3B3939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Lactosa</c:v>
                </c:pt>
              </c:strCache>
            </c:strRef>
          </c:tx>
          <c:spPr>
            <a:pattFill prst="pct5">
              <a:fgClr>
                <a:srgbClr val="000000"/>
              </a:fgClr>
              <a:bgClr>
                <a:srgbClr val="FFFFFF"/>
              </a:bgClr>
            </a:pattFill>
            <a:ln w="2116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Sheet1!$B$1:$D$1</c:f>
              <c:numCache>
                <c:formatCode>General</c:formatCode>
                <c:ptCount val="3"/>
              </c:numCache>
            </c:numRef>
          </c:cat>
          <c:val>
            <c:numRef>
              <c:f>Sheet1!$B$4:$D$4</c:f>
              <c:numCache>
                <c:formatCode>General</c:formatCode>
                <c:ptCount val="3"/>
                <c:pt idx="0">
                  <c:v>33.33</c:v>
                </c:pt>
                <c:pt idx="1">
                  <c:v>33.33</c:v>
                </c:pt>
                <c:pt idx="2">
                  <c:v>42.9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FA-4E3A-B30E-5989B3B393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gapDepth val="0"/>
        <c:shape val="box"/>
        <c:axId val="67730816"/>
        <c:axId val="67736704"/>
        <c:axId val="0"/>
      </c:bar3DChart>
      <c:catAx>
        <c:axId val="677308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7736704"/>
        <c:crosses val="autoZero"/>
        <c:auto val="0"/>
        <c:lblAlgn val="ctr"/>
        <c:lblOffset val="100"/>
        <c:noMultiLvlLbl val="0"/>
      </c:catAx>
      <c:valAx>
        <c:axId val="677367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67730816"/>
        <c:crosses val="autoZero"/>
        <c:crossBetween val="between"/>
      </c:valAx>
      <c:spPr>
        <a:noFill/>
        <a:ln w="2116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43010752688194E-2"/>
          <c:y val="6.5764023210831982E-2"/>
          <c:w val="0.9182795698924725"/>
          <c:h val="0.682785299806577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0000"/>
            </a:solidFill>
            <a:ln w="33722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248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7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Breast milk only</c:v>
                </c:pt>
                <c:pt idx="1">
                  <c:v>Breast milk and non-nutritious liquids</c:v>
                </c:pt>
                <c:pt idx="2">
                  <c:v>Breast milk and nutritious supplements</c:v>
                </c:pt>
                <c:pt idx="3">
                  <c:v>No breast milk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3.2</c:v>
                </c:pt>
                <c:pt idx="2">
                  <c:v>13.3</c:v>
                </c:pt>
                <c:pt idx="3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7F-4428-B8F5-FF702BDD2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6729088"/>
        <c:axId val="66777088"/>
      </c:barChart>
      <c:catAx>
        <c:axId val="6672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24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9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7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77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24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7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29088"/>
        <c:crosses val="autoZero"/>
        <c:crossBetween val="between"/>
      </c:valAx>
      <c:spPr>
        <a:noFill/>
        <a:ln w="2248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2.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Benefits of breastfeeding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588315-F547-A14B-9401-3E559AD881A7}"/>
              </a:ext>
            </a:extLst>
          </p:cNvPr>
          <p:cNvSpPr txBox="1"/>
          <p:nvPr/>
        </p:nvSpPr>
        <p:spPr>
          <a:xfrm>
            <a:off x="3657600" y="6611779"/>
            <a:ext cx="21927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UNICEF/UNI114991/Holt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905CF2-F1E0-4AF6-B350-7200FC739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98267"/>
            <a:ext cx="4572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Risk of diarrhoea by feeding method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2/10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219200"/>
            <a:ext cx="8229600" cy="5334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>
              <a:spcBef>
                <a:spcPct val="0"/>
              </a:spcBef>
            </a:pPr>
            <a:r>
              <a:rPr lang="en-GB" altLang="en-US" sz="2400" dirty="0">
                <a:latin typeface="+mj-lt"/>
              </a:rPr>
              <a:t>Philippines, infants aged 0</a:t>
            </a:r>
            <a:r>
              <a:rPr lang="en-US" sz="2400" dirty="0">
                <a:latin typeface="+mj-lt"/>
              </a:rPr>
              <a:t>–</a:t>
            </a:r>
            <a:r>
              <a:rPr lang="en-GB" altLang="en-US" sz="2400" dirty="0">
                <a:latin typeface="+mj-lt"/>
              </a:rPr>
              <a:t>2 months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81000" y="1752600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6172200"/>
            <a:ext cx="74723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/>
              <a:t>Source: Popkin BM, Adair L, Akin JS, Black R, Briscoe J, Flieger W. Breast-feeding and diarrheal morbidity. Pediatrics. 1990;86:874</a:t>
            </a:r>
            <a:r>
              <a:rPr lang="en-US" sz="1200" dirty="0"/>
              <a:t>–</a:t>
            </a:r>
            <a:r>
              <a:rPr lang="en-GB" altLang="en-US" sz="1200" dirty="0"/>
              <a:t>82.</a:t>
            </a:r>
            <a:endParaRPr lang="en-US" alt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Psychological benefits of breastfeeding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50292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altLang="en-US" b="1" dirty="0"/>
              <a:t>Emotional bonding</a:t>
            </a:r>
          </a:p>
          <a:p>
            <a:r>
              <a:rPr lang="en-GB" altLang="en-US" dirty="0"/>
              <a:t>Close, loving relationship between mother and baby</a:t>
            </a:r>
          </a:p>
          <a:p>
            <a:r>
              <a:rPr lang="en-GB" altLang="en-US" dirty="0"/>
              <a:t>Mother more emotionally satisfied</a:t>
            </a:r>
          </a:p>
          <a:p>
            <a:r>
              <a:rPr lang="en-GB" altLang="en-US" dirty="0"/>
              <a:t>Baby cries less</a:t>
            </a:r>
          </a:p>
          <a:p>
            <a:r>
              <a:rPr lang="en-GB" altLang="en-US" dirty="0"/>
              <a:t>Baby may be more emotionally secure</a:t>
            </a:r>
          </a:p>
          <a:p>
            <a:pPr>
              <a:buNone/>
            </a:pPr>
            <a:endParaRPr lang="en-GB" altLang="en-US" dirty="0"/>
          </a:p>
          <a:p>
            <a:pPr>
              <a:buNone/>
            </a:pPr>
            <a:r>
              <a:rPr lang="en-GB" altLang="en-US" b="1" dirty="0"/>
              <a:t>Development</a:t>
            </a:r>
          </a:p>
          <a:p>
            <a:r>
              <a:rPr lang="en-GB" altLang="en-US" dirty="0"/>
              <a:t>Children perform better on intelligence tests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2/11</a:t>
            </a:r>
          </a:p>
        </p:txBody>
      </p:sp>
      <p:sp>
        <p:nvSpPr>
          <p:cNvPr id="8" name="Rectangle 7"/>
          <p:cNvSpPr/>
          <p:nvPr/>
        </p:nvSpPr>
        <p:spPr>
          <a:xfrm>
            <a:off x="6172200" y="5638800"/>
            <a:ext cx="19992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</a:t>
            </a:r>
            <a:r>
              <a:rPr lang="en-US" sz="1400" dirty="0" err="1"/>
              <a:t>Alamy</a:t>
            </a:r>
            <a:r>
              <a:rPr lang="en-US" sz="1400" dirty="0"/>
              <a:t>, Mail on Line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5CFD6AC-CCF7-46A4-98A6-F9E06AF6B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64"/>
          <a:stretch>
            <a:fillRect/>
          </a:stretch>
        </p:blipFill>
        <p:spPr bwMode="auto">
          <a:xfrm>
            <a:off x="5911357" y="1687945"/>
            <a:ext cx="2520950" cy="388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GB" altLang="en-US" dirty="0"/>
              <a:t>Risks of not breastfeeding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r>
              <a:rPr lang="en-CA" dirty="0"/>
              <a:t>May take more effort to bond with baby</a:t>
            </a:r>
            <a:endParaRPr lang="en-GB" altLang="en-US" dirty="0"/>
          </a:p>
          <a:p>
            <a:r>
              <a:rPr lang="en-GB" altLang="en-US" dirty="0"/>
              <a:t>More diarrhoea and persistent diarrhoea</a:t>
            </a:r>
          </a:p>
          <a:p>
            <a:r>
              <a:rPr lang="en-GB" altLang="en-US" dirty="0"/>
              <a:t>More frequent respiratory infections</a:t>
            </a:r>
          </a:p>
          <a:p>
            <a:r>
              <a:rPr lang="en-GB" altLang="en-US" dirty="0"/>
              <a:t>Malnutrition; vitamin A deficiency</a:t>
            </a:r>
          </a:p>
          <a:p>
            <a:r>
              <a:rPr lang="en-GB" altLang="en-US" dirty="0"/>
              <a:t>More allergy and milk intolerance</a:t>
            </a:r>
          </a:p>
          <a:p>
            <a:r>
              <a:rPr lang="en-GB" altLang="en-US" dirty="0"/>
              <a:t>Increased risk of some chronic diseases</a:t>
            </a:r>
          </a:p>
          <a:p>
            <a:r>
              <a:rPr lang="en-GB" altLang="en-US" dirty="0"/>
              <a:t>Obesity</a:t>
            </a:r>
          </a:p>
          <a:p>
            <a:r>
              <a:rPr lang="en-GB" altLang="en-US" dirty="0"/>
              <a:t>Lower scores on intelligence tests</a:t>
            </a:r>
          </a:p>
          <a:p>
            <a:r>
              <a:rPr lang="en-GB" altLang="en-US" dirty="0"/>
              <a:t>Mother may become pregnant sooner</a:t>
            </a:r>
          </a:p>
          <a:p>
            <a:r>
              <a:rPr lang="en-GB" altLang="en-US" dirty="0"/>
              <a:t>Increased risk of anaemia, ovarian cancer and breast cancer in mother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/>
          <a:p>
            <a:r>
              <a:rPr lang="en-GB" altLang="en-US" dirty="0"/>
              <a:t>Session 2.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GB" altLang="en-US" dirty="0"/>
              <a:t>Benefits of breastfeeding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62400"/>
          </a:xfrm>
        </p:spPr>
        <p:txBody>
          <a:bodyPr>
            <a:normAutofit fontScale="85000" lnSpcReduction="10000"/>
          </a:bodyPr>
          <a:lstStyle/>
          <a:p>
            <a:pPr marL="46038" indent="-46038">
              <a:buNone/>
            </a:pPr>
            <a:r>
              <a:rPr lang="en-GB" altLang="en-US" sz="3200" b="1" dirty="0"/>
              <a:t>After completing this session, participants will be able to:</a:t>
            </a:r>
          </a:p>
          <a:p>
            <a:pPr marL="46038" indent="-46038">
              <a:spcBef>
                <a:spcPts val="0"/>
              </a:spcBef>
              <a:buNone/>
            </a:pPr>
            <a:endParaRPr lang="en-GB" alt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3200" dirty="0"/>
              <a:t>state the advantages of optimal infant feeding (exclusive and continued breastfeeding);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3200" dirty="0"/>
              <a:t>list the special properties of colostrum and why it is important;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3200" dirty="0"/>
              <a:t>describe the main differences between breast milk and artificial milk;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3200" dirty="0"/>
              <a:t>list the risks of artificial feeding.</a:t>
            </a:r>
          </a:p>
          <a:p>
            <a:pPr marL="457200" indent="-457200">
              <a:buNone/>
            </a:pPr>
            <a:endParaRPr lang="en-GB" altLang="en-US" sz="3200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GB" altLang="en-US" dirty="0"/>
              <a:t>Benefits of breastfeeding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1295400" cy="457200"/>
          </a:xfrm>
        </p:spPr>
        <p:txBody>
          <a:bodyPr/>
          <a:lstStyle/>
          <a:p>
            <a:r>
              <a:rPr lang="en-US" sz="1800" dirty="0"/>
              <a:t>2/3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453204"/>
              </p:ext>
            </p:extLst>
          </p:nvPr>
        </p:nvGraphicFramePr>
        <p:xfrm>
          <a:off x="228600" y="1447800"/>
          <a:ext cx="8763000" cy="3886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945">
                <a:tc>
                  <a:txBody>
                    <a:bodyPr/>
                    <a:lstStyle/>
                    <a:p>
                      <a:r>
                        <a:rPr lang="en-US" dirty="0"/>
                        <a:t>Breast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Breastfeeding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945">
                <a:tc>
                  <a:txBody>
                    <a:bodyPr/>
                    <a:lstStyle/>
                    <a:p>
                      <a:r>
                        <a:rPr lang="en-US" dirty="0"/>
                        <a:t>Complete</a:t>
                      </a:r>
                      <a:r>
                        <a:rPr lang="en-US" baseline="0" dirty="0"/>
                        <a:t> nutrients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dirty="0"/>
                        <a:t>Helps bonding and development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4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Easily digested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dirty="0"/>
                        <a:t>Helps delay a new pregnancy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945">
                <a:tc>
                  <a:txBody>
                    <a:bodyPr/>
                    <a:lstStyle/>
                    <a:p>
                      <a:r>
                        <a:rPr lang="en-US" dirty="0"/>
                        <a:t>Efficiently</a:t>
                      </a:r>
                      <a:r>
                        <a:rPr lang="en-US" baseline="0" dirty="0"/>
                        <a:t>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dirty="0"/>
                        <a:t>Protects mothers’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dirty="0"/>
                        <a:t>Protects against infection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70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dirty="0"/>
                        <a:t>Protects against long-term noncommunicable diseases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dirty="0"/>
                        <a:t>Costs less than artificial feeding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E588315-F547-A14B-9401-3E559AD881A7}"/>
              </a:ext>
            </a:extLst>
          </p:cNvPr>
          <p:cNvSpPr txBox="1"/>
          <p:nvPr/>
        </p:nvSpPr>
        <p:spPr>
          <a:xfrm>
            <a:off x="6019800" y="6400800"/>
            <a:ext cx="21927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UNICEF/UN0222431/</a:t>
            </a:r>
            <a:r>
              <a:rPr lang="en-US" sz="1000" dirty="0"/>
              <a:t>Velazquez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CEE459-EBD9-4A47-814B-AF341317C2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224" y="3505200"/>
            <a:ext cx="4151376" cy="27675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Autofit/>
          </a:bodyPr>
          <a:lstStyle/>
          <a:p>
            <a:r>
              <a:rPr lang="en-GB" altLang="en-US" sz="3200" dirty="0"/>
              <a:t>Nutrients in breastmilk and formula milks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2/4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C86838B-E98E-4493-A67A-709B112AC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478726"/>
            <a:ext cx="3505200" cy="515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51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Nutrients in human and animal milks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2/5</a:t>
            </a:r>
          </a:p>
        </p:txBody>
      </p: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762000" y="2289175"/>
            <a:ext cx="7150100" cy="4111625"/>
            <a:chOff x="431" y="1162"/>
            <a:chExt cx="4504" cy="259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476" y="1751"/>
              <a:ext cx="679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4451" tIns="41485" rIns="84451" bIns="41485">
              <a:spAutoFit/>
            </a:bodyPr>
            <a:lstStyle>
              <a:lvl1pPr defTabSz="71120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112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112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11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112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GB" altLang="en-US" sz="2000" dirty="0"/>
                <a:t>Fat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21" y="2252"/>
              <a:ext cx="613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4451" tIns="41485" rIns="84451" bIns="41485">
              <a:spAutoFit/>
            </a:bodyPr>
            <a:lstStyle>
              <a:lvl1pPr defTabSz="71120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112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112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11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112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GB" altLang="en-US" sz="2000" dirty="0"/>
                <a:t>Protein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31" y="2933"/>
              <a:ext cx="719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4451" tIns="41485" rIns="84451" bIns="41485">
              <a:spAutoFit/>
            </a:bodyPr>
            <a:lstStyle>
              <a:lvl1pPr defTabSz="71120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112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112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11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112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GB" altLang="en-US" sz="2000" dirty="0"/>
                <a:t>Lactose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202" y="1162"/>
              <a:ext cx="848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7898" tIns="38949" rIns="77898" bIns="38949">
              <a:spAutoFit/>
            </a:bodyPr>
            <a:lstStyle>
              <a:lvl1pPr defTabSz="649288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49288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49288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49288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49288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sz="2400" dirty="0"/>
                <a:t>Human</a:t>
              </a:r>
              <a:endParaRPr lang="en-GB" altLang="en-US" sz="2000" dirty="0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564" y="1162"/>
              <a:ext cx="625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7898" tIns="38949" rIns="77898" bIns="38949">
              <a:spAutoFit/>
            </a:bodyPr>
            <a:lstStyle>
              <a:lvl1pPr defTabSz="649288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49288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49288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49288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49288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GB" altLang="en-US" sz="2400" dirty="0"/>
                <a:t>Cow’s</a:t>
              </a:r>
              <a:endParaRPr lang="en-GB" altLang="en-US" sz="2000" dirty="0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837" y="1162"/>
              <a:ext cx="656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7898" tIns="38949" rIns="77898" bIns="38949">
              <a:spAutoFit/>
            </a:bodyPr>
            <a:lstStyle>
              <a:lvl1pPr defTabSz="649288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49288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49288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49288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49288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GB" altLang="en-US" sz="2400" dirty="0"/>
                <a:t>Goat’s</a:t>
              </a:r>
              <a:endParaRPr lang="en-GB" altLang="en-US" sz="2400" dirty="0">
                <a:solidFill>
                  <a:schemeClr val="hlink"/>
                </a:solidFill>
              </a:endParaRPr>
            </a:p>
          </p:txBody>
        </p:sp>
        <p:graphicFrame>
          <p:nvGraphicFramePr>
            <p:cNvPr id="12" name="Object 10"/>
            <p:cNvGraphicFramePr>
              <a:graphicFrameLocks noChangeAspect="1"/>
            </p:cNvGraphicFramePr>
            <p:nvPr/>
          </p:nvGraphicFramePr>
          <p:xfrm>
            <a:off x="919" y="1451"/>
            <a:ext cx="4016" cy="23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5216C26-9848-3F46-918A-71F0345AE386}"/>
              </a:ext>
            </a:extLst>
          </p:cNvPr>
          <p:cNvSpPr txBox="1"/>
          <p:nvPr/>
        </p:nvSpPr>
        <p:spPr>
          <a:xfrm>
            <a:off x="3962400" y="6611779"/>
            <a:ext cx="1187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Felicity Savage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Quality of proteins in different milk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2/6</a:t>
            </a: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4213" y="1838325"/>
            <a:ext cx="7127875" cy="4759325"/>
            <a:chOff x="431" y="1158"/>
            <a:chExt cx="4490" cy="2998"/>
          </a:xfrm>
        </p:grpSpPr>
        <p:pic>
          <p:nvPicPr>
            <p:cNvPr id="7" name="Picture 8" descr="scl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8" y="1453"/>
              <a:ext cx="1086" cy="2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 descr="scl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1453"/>
              <a:ext cx="1080" cy="2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3696" y="1158"/>
              <a:ext cx="10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 dirty="0"/>
                <a:t>Cow’s milk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930" y="1158"/>
              <a:ext cx="11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 dirty="0"/>
                <a:t>Human milk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2290" y="1611"/>
              <a:ext cx="11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 dirty="0"/>
                <a:t>Whey protein 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2290" y="3380"/>
              <a:ext cx="11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 dirty="0"/>
                <a:t>Curds</a:t>
              </a:r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 flipH="1">
              <a:off x="2109" y="1747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 flipH="1">
              <a:off x="2109" y="3516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>
              <a:off x="3424" y="1747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>
              <a:off x="3152" y="3516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431" y="3925"/>
              <a:ext cx="21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800" dirty="0"/>
                <a:t>Easy to digest</a:t>
              </a:r>
            </a:p>
          </p:txBody>
        </p: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3560" y="3925"/>
              <a:ext cx="136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800" dirty="0"/>
                <a:t>Difficult to digest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55216C26-9848-3F46-918A-71F0345AE386}"/>
              </a:ext>
            </a:extLst>
          </p:cNvPr>
          <p:cNvSpPr txBox="1"/>
          <p:nvPr/>
        </p:nvSpPr>
        <p:spPr>
          <a:xfrm>
            <a:off x="3962400" y="6611779"/>
            <a:ext cx="1187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Felicity Savage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Differences between colostrum and mature milk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2/7</a:t>
            </a: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905000" y="1600200"/>
            <a:ext cx="5297488" cy="4712567"/>
            <a:chOff x="431" y="890"/>
            <a:chExt cx="4154" cy="3334"/>
          </a:xfrm>
        </p:grpSpPr>
        <p:pic>
          <p:nvPicPr>
            <p:cNvPr id="7" name="Picture 5" descr="scl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2" y="1525"/>
              <a:ext cx="816" cy="2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 descr="scl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2" y="1525"/>
              <a:ext cx="816" cy="2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9" descr="scl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2" y="1207"/>
              <a:ext cx="816" cy="2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76" y="1706"/>
              <a:ext cx="679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4451" tIns="41485" rIns="84451" bIns="41485">
              <a:spAutoFit/>
            </a:bodyPr>
            <a:lstStyle>
              <a:lvl1pPr defTabSz="71120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112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112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11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112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GB" altLang="en-US" sz="2000" dirty="0"/>
                <a:t>Fat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43" y="2252"/>
              <a:ext cx="613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4451" tIns="41485" rIns="84451" bIns="41485">
              <a:spAutoFit/>
            </a:bodyPr>
            <a:lstStyle>
              <a:lvl1pPr defTabSz="71120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112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112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11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112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GB" altLang="en-US" sz="2000" dirty="0"/>
                <a:t>Protein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31" y="3005"/>
              <a:ext cx="719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4451" tIns="41485" rIns="84451" bIns="41485">
              <a:spAutoFit/>
            </a:bodyPr>
            <a:lstStyle>
              <a:lvl1pPr defTabSz="71120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112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112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11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112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11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GB" altLang="en-US" sz="2000" dirty="0"/>
                <a:t>Lactose</a:t>
              </a: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2461" y="890"/>
              <a:ext cx="835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7898" tIns="38949" rIns="77898" bIns="38949">
              <a:spAutoFit/>
            </a:bodyPr>
            <a:lstStyle>
              <a:lvl1pPr defTabSz="649288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49288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49288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49288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49288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GB" altLang="en-US" sz="2400" dirty="0"/>
                <a:t>Foremilk</a:t>
              </a:r>
              <a:endParaRPr lang="en-GB" altLang="en-US" sz="2000" dirty="0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3749" y="890"/>
              <a:ext cx="836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7898" tIns="38949" rIns="77898" bIns="38949">
              <a:spAutoFit/>
            </a:bodyPr>
            <a:lstStyle>
              <a:lvl1pPr defTabSz="649288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49288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49288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49288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49288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49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GB" altLang="en-US" sz="2400" dirty="0"/>
                <a:t>Hindmilk</a:t>
              </a:r>
              <a:endParaRPr lang="en-GB" altLang="en-US" sz="2400" dirty="0">
                <a:solidFill>
                  <a:schemeClr val="hlink"/>
                </a:solidFill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1029" y="3963"/>
              <a:ext cx="989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800" dirty="0"/>
                <a:t>Colostrum</a:t>
              </a:r>
            </a:p>
          </p:txBody>
        </p:sp>
        <p:sp>
          <p:nvSpPr>
            <p:cNvPr id="16" name="AutoShape 18"/>
            <p:cNvSpPr>
              <a:spLocks/>
            </p:cNvSpPr>
            <p:nvPr/>
          </p:nvSpPr>
          <p:spPr bwMode="auto">
            <a:xfrm rot="5400000">
              <a:off x="3424" y="2796"/>
              <a:ext cx="181" cy="2086"/>
            </a:xfrm>
            <a:prstGeom prst="rightBrace">
              <a:avLst>
                <a:gd name="adj1" fmla="val 9604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dirty="0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3062" y="3925"/>
              <a:ext cx="9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-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800" dirty="0"/>
                <a:t>Mature milk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5216C26-9848-3F46-918A-71F0345AE386}"/>
              </a:ext>
            </a:extLst>
          </p:cNvPr>
          <p:cNvSpPr txBox="1"/>
          <p:nvPr/>
        </p:nvSpPr>
        <p:spPr>
          <a:xfrm>
            <a:off x="3962400" y="6611779"/>
            <a:ext cx="1187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Felicity Savage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GB" altLang="en-US" dirty="0"/>
              <a:t>Colostrum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2/8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367181"/>
              </p:ext>
            </p:extLst>
          </p:nvPr>
        </p:nvGraphicFramePr>
        <p:xfrm>
          <a:off x="1295400" y="1752600"/>
          <a:ext cx="6553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070">
                <a:tc>
                  <a:txBody>
                    <a:bodyPr/>
                    <a:lstStyle/>
                    <a:p>
                      <a:r>
                        <a:rPr lang="en-US" dirty="0"/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Importance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98"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Antibody rich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- Protects against allergy  infection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070"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Many white cells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- Protects against infection</a:t>
                      </a:r>
                      <a:r>
                        <a:rPr lang="en-GB" altLang="en-US" sz="2000" dirty="0"/>
                        <a:t>	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7854"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Purgative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tabLst>
                          <a:tab pos="3319463" algn="l"/>
                        </a:tabLst>
                      </a:pPr>
                      <a:r>
                        <a:rPr lang="en-GB" altLang="en-US" sz="1800" dirty="0"/>
                        <a:t>- Clears </a:t>
                      </a:r>
                      <a:r>
                        <a:rPr lang="en-GB" altLang="en-US" sz="1800" dirty="0" err="1"/>
                        <a:t>meconium</a:t>
                      </a:r>
                      <a:endParaRPr lang="en-GB" altLang="en-US" sz="1800" dirty="0"/>
                    </a:p>
                    <a:p>
                      <a:pPr eaLnBrk="1" hangingPunct="1">
                        <a:tabLst>
                          <a:tab pos="3319463" algn="l"/>
                        </a:tabLst>
                      </a:pPr>
                      <a:r>
                        <a:rPr lang="en-GB" altLang="en-US" sz="1800" dirty="0"/>
                        <a:t>-Helps to prevent jaundice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3210"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Growth factors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tabLst>
                          <a:tab pos="3319463" algn="l"/>
                        </a:tabLst>
                      </a:pPr>
                      <a:r>
                        <a:rPr lang="en-GB" altLang="en-US" sz="1800" dirty="0"/>
                        <a:t>- Helps intestine to mature</a:t>
                      </a:r>
                    </a:p>
                    <a:p>
                      <a:pPr eaLnBrk="1" hangingPunct="1">
                        <a:tabLst>
                          <a:tab pos="3319463" algn="l"/>
                        </a:tabLst>
                      </a:pPr>
                      <a:r>
                        <a:rPr lang="en-GB" altLang="en-US" sz="1800" dirty="0"/>
                        <a:t>-Prevents allergy, intolerance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498"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Rich in vitamin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- Reduces severity of infection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GB" altLang="en-US" dirty="0"/>
              <a:t>Protection against infection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2/9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457200" y="1676400"/>
            <a:ext cx="4267200" cy="4898136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altLang="en-US" dirty="0"/>
              <a:t>Mother infected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en-US" dirty="0"/>
              <a:t>White cells in mother’s body make antibodies to protect mother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en-US" dirty="0"/>
              <a:t>Some white cells go to breast and make antibodies there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en-US" dirty="0"/>
              <a:t>Antibodies to mother’s infection secreted in milk to protect baby</a:t>
            </a:r>
            <a:r>
              <a:rPr lang="en-US" altLang="en-US" b="1" dirty="0"/>
              <a:t>    </a:t>
            </a:r>
          </a:p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20ED6F-285C-7D4E-A3F4-6802A316424B}"/>
              </a:ext>
            </a:extLst>
          </p:cNvPr>
          <p:cNvSpPr txBox="1"/>
          <p:nvPr/>
        </p:nvSpPr>
        <p:spPr>
          <a:xfrm>
            <a:off x="5638800" y="5105400"/>
            <a:ext cx="23883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UNICEF/UN0255446/Pasquall</a:t>
            </a:r>
            <a:endParaRPr lang="en-US" sz="1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613BE6-FADF-426D-88EE-D893AAFA2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832" y="2237232"/>
            <a:ext cx="4163568" cy="279196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384</TotalTime>
  <Words>419</Words>
  <Application>Microsoft Office PowerPoint</Application>
  <PresentationFormat>On-screen Show (4:3)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Trebuchet MS</vt:lpstr>
      <vt:lpstr>Wingdings 2</vt:lpstr>
      <vt:lpstr>Urban</vt:lpstr>
      <vt:lpstr>Session 2.</vt:lpstr>
      <vt:lpstr>Session 2. Objectives  Benefits of breastfeeding</vt:lpstr>
      <vt:lpstr>Benefits of breastfeeding</vt:lpstr>
      <vt:lpstr>Nutrients in breastmilk and formula milks</vt:lpstr>
      <vt:lpstr>Nutrients in human and animal milks</vt:lpstr>
      <vt:lpstr>Quality of proteins in different milk</vt:lpstr>
      <vt:lpstr>Differences between colostrum and mature milk</vt:lpstr>
      <vt:lpstr>Colostrum</vt:lpstr>
      <vt:lpstr>Protection against infection</vt:lpstr>
      <vt:lpstr>Risk of diarrhoea by feeding method</vt:lpstr>
      <vt:lpstr>Psychological benefits of breastfeeding</vt:lpstr>
      <vt:lpstr>Risks of not breastfeeding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MURIEL, Jo-ann Rivera</cp:lastModifiedBy>
  <cp:revision>26</cp:revision>
  <dcterms:created xsi:type="dcterms:W3CDTF">2019-06-16T08:59:06Z</dcterms:created>
  <dcterms:modified xsi:type="dcterms:W3CDTF">2020-08-03T13:17:29Z</dcterms:modified>
</cp:coreProperties>
</file>