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7" r:id="rId9"/>
    <p:sldId id="260" r:id="rId10"/>
    <p:sldId id="261" r:id="rId11"/>
    <p:sldId id="262" r:id="rId12"/>
    <p:sldId id="269" r:id="rId13"/>
    <p:sldId id="265" r:id="rId14"/>
    <p:sldId id="264" r:id="rId15"/>
    <p:sldId id="263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4"/>
  </p:normalViewPr>
  <p:slideViewPr>
    <p:cSldViewPr>
      <p:cViewPr varScale="1">
        <p:scale>
          <a:sx n="63" d="100"/>
          <a:sy n="63" d="100"/>
        </p:scale>
        <p:origin x="13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publications/i/item/WHO-NMH-NHD-19.2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orldbreastfeedingtrends.org/" TargetMode="External"/><Relationship Id="rId2" Type="http://schemas.openxmlformats.org/officeDocument/2006/relationships/hyperlink" Target="https://www.who.int/publications/i/item/WHO-NMH-NHD-19.2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1.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BFHI:  A key component of quality maternal and newborn care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1/1</a:t>
            </a:r>
          </a:p>
        </p:txBody>
      </p:sp>
      <p:sp>
        <p:nvSpPr>
          <p:cNvPr id="6" name="Rectangle 5"/>
          <p:cNvSpPr/>
          <p:nvPr/>
        </p:nvSpPr>
        <p:spPr>
          <a:xfrm>
            <a:off x="3657600" y="6550223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09DEE1-F347-4022-B0A5-75767F38D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502888"/>
            <a:ext cx="4419600" cy="29443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Let’s discuss:</a:t>
            </a:r>
            <a:br>
              <a:rPr lang="en-US" dirty="0"/>
            </a:br>
            <a:r>
              <a:rPr lang="en-US" dirty="0"/>
              <a:t>Your local and national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r>
              <a:rPr lang="en-US" dirty="0"/>
              <a:t>Global Breastfeeding Scorecard</a:t>
            </a:r>
          </a:p>
          <a:p>
            <a:pPr lvl="1"/>
            <a:r>
              <a:rPr lang="en-US" dirty="0"/>
              <a:t>Please find your country’s information</a:t>
            </a:r>
          </a:p>
          <a:p>
            <a:pPr lvl="1"/>
            <a:r>
              <a:rPr lang="en-US" dirty="0">
                <a:hlinkClick r:id="rId2"/>
              </a:rPr>
              <a:t>https://www.who.int/publications/i/item/WHO-NMH-NHD-19.22</a:t>
            </a:r>
            <a:endParaRPr lang="en-US" dirty="0"/>
          </a:p>
          <a:p>
            <a:r>
              <a:rPr lang="en-US" dirty="0"/>
              <a:t>Discussion questions</a:t>
            </a:r>
          </a:p>
          <a:p>
            <a:pPr lvl="1"/>
            <a:r>
              <a:rPr lang="en-US" dirty="0"/>
              <a:t>What did you learn about your own country’s situation?</a:t>
            </a:r>
          </a:p>
          <a:p>
            <a:pPr lvl="1"/>
            <a:r>
              <a:rPr lang="en-US" dirty="0"/>
              <a:t>How does this reflect your local context?</a:t>
            </a:r>
          </a:p>
          <a:p>
            <a:pPr lvl="1"/>
            <a:r>
              <a:rPr lang="en-US" dirty="0"/>
              <a:t>What are areas of success?</a:t>
            </a:r>
          </a:p>
          <a:p>
            <a:pPr lvl="1"/>
            <a:r>
              <a:rPr lang="en-US" dirty="0"/>
              <a:t>What are areas of improvement?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discuss:</a:t>
            </a:r>
            <a:br>
              <a:rPr lang="en-US" dirty="0"/>
            </a:br>
            <a:r>
              <a:rPr lang="en-US" dirty="0"/>
              <a:t>Your local and national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Breastfeeding rates</a:t>
            </a:r>
          </a:p>
          <a:p>
            <a:pPr lvl="1"/>
            <a:r>
              <a:rPr lang="en-US" dirty="0"/>
              <a:t>Early initiation in &lt; 1 hour</a:t>
            </a:r>
          </a:p>
          <a:p>
            <a:pPr lvl="1"/>
            <a:r>
              <a:rPr lang="en-US" dirty="0"/>
              <a:t>Exclusive: 0-6 months</a:t>
            </a:r>
          </a:p>
          <a:p>
            <a:pPr lvl="1"/>
            <a:r>
              <a:rPr lang="en-US" dirty="0"/>
              <a:t>Continued at 1 year</a:t>
            </a:r>
          </a:p>
          <a:p>
            <a:pPr lvl="1"/>
            <a:r>
              <a:rPr lang="en-US" dirty="0"/>
              <a:t>Continued at 2 years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Let’s discuss:</a:t>
            </a:r>
            <a:br>
              <a:rPr lang="en-US" dirty="0"/>
            </a:br>
            <a:r>
              <a:rPr lang="en-US" dirty="0"/>
              <a:t>Your local and national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/>
          </a:bodyPr>
          <a:lstStyle/>
          <a:p>
            <a:r>
              <a:rPr lang="en-US" sz="1800" dirty="0"/>
              <a:t>Enabling environment and reporting: </a:t>
            </a:r>
          </a:p>
          <a:p>
            <a:r>
              <a:rPr lang="en-US" sz="1800" dirty="0"/>
              <a:t>Please include information from the listed topics on the Breastfeeding Scorecard for your country.</a:t>
            </a:r>
          </a:p>
          <a:p>
            <a:pPr lvl="1">
              <a:buNone/>
            </a:pPr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1/12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355101"/>
              </p:ext>
            </p:extLst>
          </p:nvPr>
        </p:nvGraphicFramePr>
        <p:xfrm>
          <a:off x="1371600" y="2514600"/>
          <a:ext cx="60960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Your country’s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Donor funding per live birth (USD)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Legal status of the Code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Compliance with C183 and R191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% births in Baby Friendly Hospitals and Maternity Centres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% Primary health care facilities with individual IYCF counselling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% districts implementing community programs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Most recent Exclusive BF report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Most recent </a:t>
                      </a:r>
                      <a:r>
                        <a:rPr lang="en-US" sz="1000" b="1" dirty="0" err="1"/>
                        <a:t>WBTi</a:t>
                      </a:r>
                      <a:r>
                        <a:rPr lang="en-US" sz="1000" b="1" dirty="0"/>
                        <a:t> Breastfeeding program assessment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Let’s discuss:</a:t>
            </a:r>
            <a:br>
              <a:rPr lang="en-US" dirty="0"/>
            </a:br>
            <a:r>
              <a:rPr lang="en-US" dirty="0"/>
              <a:t>Your local and national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</a:t>
            </a:r>
          </a:p>
          <a:p>
            <a:pPr lvl="1"/>
            <a:r>
              <a:rPr lang="en-US" dirty="0"/>
              <a:t>Global Breastfeeding Scorecard</a:t>
            </a:r>
          </a:p>
          <a:p>
            <a:pPr lvl="2"/>
            <a:r>
              <a:rPr lang="en-GB" dirty="0">
                <a:hlinkClick r:id="rId2"/>
              </a:rPr>
              <a:t>https://www.who.int/publications/i/item/WHO-NMH-NHD-19.22</a:t>
            </a:r>
            <a:endParaRPr lang="en-GB" dirty="0"/>
          </a:p>
          <a:p>
            <a:pPr lvl="2"/>
            <a:endParaRPr lang="en-US" dirty="0"/>
          </a:p>
          <a:p>
            <a:pPr lvl="1"/>
            <a:r>
              <a:rPr lang="en-US" dirty="0" err="1"/>
              <a:t>WBTi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http://worldbreastfeedingtrends.org/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1. Objectives </a:t>
            </a:r>
            <a:br>
              <a:rPr lang="en-GB" altLang="en-US" dirty="0"/>
            </a:br>
            <a:r>
              <a:rPr lang="en-GB" altLang="en-US" dirty="0"/>
              <a:t>BFHI: A key component of quality maternal and newborn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en-GB" altLang="en-US" sz="3000" dirty="0"/>
              <a:t>After completing this session, participants will be able to:</a:t>
            </a:r>
          </a:p>
          <a:p>
            <a:pPr marL="449263" lvl="0" indent="-312738">
              <a:buFont typeface="Arial" panose="020B0604020202020204" pitchFamily="34" charset="0"/>
              <a:buChar char="•"/>
            </a:pPr>
            <a:r>
              <a:rPr lang="en-CA" dirty="0"/>
              <a:t>describe the importance of exclusive and continued breastfeeding;</a:t>
            </a:r>
          </a:p>
          <a:p>
            <a:pPr marL="449263" lvl="0" indent="-312738">
              <a:buFont typeface="Arial" panose="020B0604020202020204" pitchFamily="34" charset="0"/>
              <a:buChar char="•"/>
            </a:pPr>
            <a:r>
              <a:rPr lang="en-GB" dirty="0"/>
              <a:t>discuss the </a:t>
            </a:r>
            <a:r>
              <a:rPr lang="en-GB" cap="small" dirty="0"/>
              <a:t>WHO/UNICEF Global Strategy for Infant and Young Child Feeding; </a:t>
            </a:r>
            <a:endParaRPr lang="en-CA" cap="small" dirty="0"/>
          </a:p>
          <a:p>
            <a:pPr marL="449263" lvl="0" indent="-312738">
              <a:buFont typeface="Arial" panose="020B0604020202020204" pitchFamily="34" charset="0"/>
              <a:buChar char="•"/>
            </a:pPr>
            <a:r>
              <a:rPr lang="en-GB" dirty="0"/>
              <a:t>outline the </a:t>
            </a:r>
            <a:r>
              <a:rPr lang="en-GB" cap="small" dirty="0"/>
              <a:t>Baby-friendly Hospital Initiative (BFHI);</a:t>
            </a:r>
            <a:endParaRPr lang="en-CA" cap="small" dirty="0"/>
          </a:p>
          <a:p>
            <a:pPr marL="449263" lvl="0" indent="-312738">
              <a:buFont typeface="Arial" panose="020B0604020202020204" pitchFamily="34" charset="0"/>
              <a:buChar char="•"/>
            </a:pPr>
            <a:r>
              <a:rPr lang="en-CA" dirty="0"/>
              <a:t>list the </a:t>
            </a:r>
            <a:r>
              <a:rPr lang="en-CA" cap="small" dirty="0"/>
              <a:t>Ten steps to successful breastfeeding (ten Steps);</a:t>
            </a:r>
            <a:endParaRPr lang="en-CA" dirty="0"/>
          </a:p>
          <a:p>
            <a:pPr marL="449263" lvl="0" indent="-312738">
              <a:buFont typeface="Arial" panose="020B0604020202020204" pitchFamily="34" charset="0"/>
              <a:buChar char="•"/>
            </a:pPr>
            <a:r>
              <a:rPr lang="en-GB" dirty="0"/>
              <a:t>outline how this course improves capacity building.</a:t>
            </a:r>
            <a:endParaRPr lang="en-CA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Exclusive and continued breastfeeding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306956" y="5724344"/>
            <a:ext cx="388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b="1" dirty="0">
                <a:latin typeface="+mj-lt"/>
              </a:rPr>
              <a:t>Left: © UNICEF/UN041252/</a:t>
            </a:r>
            <a:r>
              <a:rPr lang="en-CA" sz="1200" b="1" dirty="0" err="1">
                <a:latin typeface="+mj-lt"/>
              </a:rPr>
              <a:t>Pirozzi</a:t>
            </a:r>
            <a:endParaRPr lang="en-US" sz="1200" b="1" dirty="0">
              <a:latin typeface="+mj-lt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1/3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6956" y="5910590"/>
            <a:ext cx="3570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latin typeface="+mj-lt"/>
              </a:rPr>
              <a:t>Right top: © UNICEF/UN0281006/</a:t>
            </a:r>
            <a:r>
              <a:rPr lang="en-US" sz="1200" b="1" dirty="0" err="1">
                <a:latin typeface="+mj-lt"/>
              </a:rPr>
              <a:t>Vishwanathan</a:t>
            </a:r>
            <a:endParaRPr lang="en-US" sz="1200" b="1" dirty="0"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9FD5C7-C55F-CA4B-81E9-DC7F729BC285}"/>
              </a:ext>
            </a:extLst>
          </p:cNvPr>
          <p:cNvSpPr/>
          <p:nvPr/>
        </p:nvSpPr>
        <p:spPr>
          <a:xfrm>
            <a:off x="306956" y="606586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latin typeface="+mj-lt"/>
              </a:rPr>
              <a:t>Right Bottom: © UNICEF/UN0321734/</a:t>
            </a:r>
            <a:r>
              <a:rPr lang="en-US" sz="1200" b="1" dirty="0" err="1">
                <a:latin typeface="+mj-lt"/>
              </a:rPr>
              <a:t>Mejía</a:t>
            </a:r>
            <a:endParaRPr lang="en-US" sz="1200" b="1" dirty="0"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15A4A8-31BC-49A6-B7E2-3B886FA666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514600"/>
            <a:ext cx="3644900" cy="2895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3619A27-9FA7-4067-9A87-E9ECDFFC85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2" y="1767840"/>
            <a:ext cx="3505200" cy="233476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671F360-21BB-4B46-AE2D-CBAFE28EAA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2" y="4224035"/>
            <a:ext cx="3541776" cy="23652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19200"/>
          </a:xfrm>
        </p:spPr>
        <p:txBody>
          <a:bodyPr>
            <a:normAutofit fontScale="90000"/>
          </a:bodyPr>
          <a:lstStyle/>
          <a:p>
            <a:pPr lvl="0"/>
            <a:r>
              <a:rPr lang="en-GB" altLang="en-US" sz="33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To enable mothers/parents/caregivers to establish and sustain exclusive breastfeeding for </a:t>
            </a:r>
            <a:r>
              <a:rPr lang="en-GB" altLang="en-US" sz="3300" b="1" dirty="0">
                <a:ea typeface="Times New Roman" panose="02020603050405020304" pitchFamily="18" charset="0"/>
                <a:cs typeface="Arial" panose="020B0604020202020204" pitchFamily="34" charset="0"/>
              </a:rPr>
              <a:t>six</a:t>
            </a:r>
            <a:r>
              <a:rPr lang="en-GB" altLang="en-US" sz="3300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months, WHO and UNICEF recommend:</a:t>
            </a:r>
            <a:br>
              <a:rPr lang="en-GB" altLang="en-US" b="1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immediate and uninterrupted skin-to-skin contact from birth and initiation of breastfeeding within the first hour of life;</a:t>
            </a:r>
            <a:r>
              <a:rPr lang="en-US" altLang="en-US" u="sng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altLang="en-US" dirty="0">
              <a:cs typeface="Arial" panose="020B0604020202020204" pitchFamily="34" charset="0"/>
            </a:endParaRPr>
          </a:p>
          <a:p>
            <a:pPr lvl="0"/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exclusive breastfeeding – the infant only receives breast milk, and no other foods or fluids;</a:t>
            </a:r>
            <a:endParaRPr lang="en-US" altLang="en-US" dirty="0">
              <a:cs typeface="Arial" panose="020B0604020202020204" pitchFamily="34" charset="0"/>
            </a:endParaRPr>
          </a:p>
          <a:p>
            <a:pPr lvl="0"/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breastfeeding</a:t>
            </a:r>
            <a:r>
              <a:rPr lang="en-US" alt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responsively</a:t>
            </a:r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 – that is, as early and often, and as long as the baby wants, day and night;</a:t>
            </a:r>
            <a:endParaRPr lang="en-US" altLang="en-US" dirty="0">
              <a:cs typeface="Arial" panose="020B0604020202020204" pitchFamily="34" charset="0"/>
            </a:endParaRPr>
          </a:p>
          <a:p>
            <a:pPr lvl="0"/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counselling mothers on the </a:t>
            </a:r>
            <a:r>
              <a:rPr lang="en-US" alt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risks and</a:t>
            </a:r>
            <a:r>
              <a:rPr lang="en-US" altLang="en-US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use of feeding bottles, teats or pacifiers.</a:t>
            </a:r>
            <a:endParaRPr lang="en-US" altLang="en-US" dirty="0"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/>
              <a:t>Goal of Global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lnSpcReduction="10000"/>
          </a:bodyPr>
          <a:lstStyle/>
          <a:p>
            <a:pPr indent="-254000">
              <a:buFont typeface="Arial" panose="020B0604020202020204" pitchFamily="34" charset="0"/>
              <a:buChar char="•"/>
            </a:pPr>
            <a:r>
              <a:rPr lang="en-US" dirty="0"/>
              <a:t>Improve the nutritional status, growth and development, health, and survival of infants and young children through optimal feeding practices.</a:t>
            </a:r>
          </a:p>
          <a:p>
            <a:pPr indent="-254000">
              <a:buFont typeface="Arial" panose="020B0604020202020204" pitchFamily="34" charset="0"/>
              <a:buChar char="•"/>
            </a:pPr>
            <a:r>
              <a:rPr lang="en-US" dirty="0"/>
              <a:t>Support exclusive breastfeeding for six months, followed by timely, adequate, safe, and appropriate complementary feeding. </a:t>
            </a:r>
          </a:p>
          <a:p>
            <a:pPr indent="-254000">
              <a:buFont typeface="Arial" panose="020B0604020202020204" pitchFamily="34" charset="0"/>
              <a:buChar char="•"/>
            </a:pPr>
            <a:r>
              <a:rPr lang="en-US" dirty="0"/>
              <a:t>Breastfeeding should continue for up to two years and beyond.</a:t>
            </a:r>
          </a:p>
          <a:p>
            <a:pPr indent="-254000">
              <a:buFont typeface="Arial" panose="020B0604020202020204" pitchFamily="34" charset="0"/>
              <a:buChar char="•"/>
            </a:pPr>
            <a:r>
              <a:rPr lang="en-US" dirty="0"/>
              <a:t>Support maternal nutrition through social and community support initiatives.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cap="small" dirty="0"/>
              <a:t>Ten Steps to successful breastfeeding:</a:t>
            </a:r>
            <a:br>
              <a:rPr lang="en-US" cap="small" dirty="0"/>
            </a:br>
            <a:r>
              <a:rPr lang="en-US" cap="small" dirty="0"/>
              <a:t> Critical management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1a.	Comply fully with the International Code of 	Marketing of Breast-milk Substitutes and 	relevant World Health Assembly 	Resolutions.</a:t>
            </a:r>
          </a:p>
          <a:p>
            <a:pPr marL="0" indent="0">
              <a:buNone/>
            </a:pPr>
            <a:r>
              <a:rPr lang="en-US" dirty="0"/>
              <a:t>1b.	Have a written infant feeding policy that is 	routinely communicated to staff and parents.</a:t>
            </a:r>
          </a:p>
          <a:p>
            <a:pPr marL="0" indent="0">
              <a:buNone/>
            </a:pPr>
            <a:r>
              <a:rPr lang="en-US" dirty="0"/>
              <a:t>1c. 	Establish ongoing monitoring and data-	management systems.</a:t>
            </a:r>
          </a:p>
          <a:p>
            <a:pPr marL="0" indent="0">
              <a:buNone/>
            </a:pPr>
            <a:r>
              <a:rPr lang="en-US" dirty="0"/>
              <a:t>2. 	Ensure that staff have sufficient knowledge, 	competence and skills to support breastfeeding.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cap="small" dirty="0"/>
              <a:t>Ten steps to successful breastfeeding: key clinical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/>
              <a:t>3.	Discuss the importance and management of 	breastfeeding with pregnant women and their 	families.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dirty="0"/>
              <a:t>4.	Facilitate immediate and uninterrupted skin-to-	skin contact and support mothers to initiate 	breastfeeding as soon as possible after birth.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dirty="0"/>
              <a:t>5.	Support mothers to initiate and maintain 	breastfeeding and manage common difficulties. 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dirty="0"/>
              <a:t>6.	Do not provide breastfed newborns any food or 	fluids other than breast milk, unless medically 	indicated.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cap="small" dirty="0"/>
              <a:t>Ten steps to successful breastfeeding: key clinical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en-US" dirty="0"/>
              <a:t>7.	</a:t>
            </a:r>
            <a:r>
              <a:rPr lang="en-US" sz="2600" dirty="0"/>
              <a:t>Enable mothers and their infants to remain 	together, and to practice rooming-in 24 	hours per day.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sz="2600" dirty="0"/>
              <a:t>8. 	Support mothers to recognize and respond to 	their infants’ cues for feeding.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sz="2600" dirty="0"/>
              <a:t>9. 	Counsel mothers on the use and risks of 	feeding bottles, teats and pacifiers. </a:t>
            </a:r>
          </a:p>
          <a:p>
            <a:pPr marL="109728" indent="0">
              <a:buNone/>
            </a:pPr>
            <a:r>
              <a:rPr lang="en-US" sz="2600" dirty="0"/>
              <a:t>10.</a:t>
            </a:r>
            <a:r>
              <a:rPr lang="en-US" sz="2600" b="1" dirty="0"/>
              <a:t>   </a:t>
            </a:r>
            <a:r>
              <a:rPr lang="en-US" sz="2600" dirty="0"/>
              <a:t>Coordinate discharge so that parents and their 	infants have timely access to ongoing 	support 	and care.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BFHI Maternity Staff Course:</a:t>
            </a:r>
            <a:br>
              <a:rPr lang="en-US" dirty="0"/>
            </a:br>
            <a:r>
              <a:rPr lang="en-US" dirty="0"/>
              <a:t>Structure and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276600" cy="4821936"/>
          </a:xfrm>
        </p:spPr>
        <p:txBody>
          <a:bodyPr>
            <a:normAutofit/>
          </a:bodyPr>
          <a:lstStyle/>
          <a:p>
            <a:r>
              <a:rPr lang="en-US" dirty="0"/>
              <a:t>Structure</a:t>
            </a:r>
          </a:p>
          <a:p>
            <a:pPr lvl="1"/>
            <a:r>
              <a:rPr lang="en-US" dirty="0"/>
              <a:t>22 hours</a:t>
            </a:r>
          </a:p>
          <a:p>
            <a:pPr lvl="1"/>
            <a:r>
              <a:rPr lang="en-US" dirty="0"/>
              <a:t>3 days</a:t>
            </a:r>
          </a:p>
          <a:p>
            <a:pPr lvl="1"/>
            <a:r>
              <a:rPr lang="en-US" dirty="0"/>
              <a:t>Lecture, hands-on practice Clinical sessions</a:t>
            </a:r>
          </a:p>
          <a:p>
            <a:r>
              <a:rPr lang="en-US" dirty="0"/>
              <a:t>Expectations</a:t>
            </a:r>
          </a:p>
          <a:p>
            <a:pPr lvl="1"/>
            <a:r>
              <a:rPr lang="en-US" dirty="0"/>
              <a:t>Knowledge + Practice</a:t>
            </a:r>
          </a:p>
          <a:p>
            <a:pPr lvl="1"/>
            <a:r>
              <a:rPr lang="en-US" dirty="0"/>
              <a:t>Interaction</a:t>
            </a:r>
          </a:p>
          <a:p>
            <a:pPr lvl="1"/>
            <a:r>
              <a:rPr lang="en-US"/>
              <a:t>Problem-solving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1/9</a:t>
            </a:r>
          </a:p>
        </p:txBody>
      </p:sp>
      <p:sp>
        <p:nvSpPr>
          <p:cNvPr id="7" name="Rectangle 6"/>
          <p:cNvSpPr/>
          <p:nvPr/>
        </p:nvSpPr>
        <p:spPr>
          <a:xfrm>
            <a:off x="5562600" y="6400800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9D6FFB-33BF-4CCC-A738-39B373A60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299795"/>
            <a:ext cx="4762500" cy="317281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742755BFBB840A7DF641BA6176A3A" ma:contentTypeVersion="13" ma:contentTypeDescription="Create a new document." ma:contentTypeScope="" ma:versionID="b266e88e9352cdfaa086473135e7240c">
  <xsd:schema xmlns:xsd="http://www.w3.org/2001/XMLSchema" xmlns:xs="http://www.w3.org/2001/XMLSchema" xmlns:p="http://schemas.microsoft.com/office/2006/metadata/properties" xmlns:ns3="ce90b564-79aa-47ca-9571-6ba494b773a5" xmlns:ns4="3dec9b34-e41c-422d-8d52-2fba5a99f273" targetNamespace="http://schemas.microsoft.com/office/2006/metadata/properties" ma:root="true" ma:fieldsID="e98bbc2df941dba626042e69c2027a5e" ns3:_="" ns4:_="">
    <xsd:import namespace="ce90b564-79aa-47ca-9571-6ba494b773a5"/>
    <xsd:import namespace="3dec9b34-e41c-422d-8d52-2fba5a99f2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0b564-79aa-47ca-9571-6ba494b773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c9b34-e41c-422d-8d52-2fba5a99f27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13F06D-11BD-4D57-8B89-F163A5C4A1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49D8CA-FA9F-4AD9-8246-0FC73EF33B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90b564-79aa-47ca-9571-6ba494b773a5"/>
    <ds:schemaRef ds:uri="3dec9b34-e41c-422d-8d52-2fba5a99f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02C074-F2D5-42E8-96FF-C9CF7DD00A50}">
  <ds:schemaRefs>
    <ds:schemaRef ds:uri="http://purl.org/dc/terms/"/>
    <ds:schemaRef ds:uri="http://schemas.openxmlformats.org/package/2006/metadata/core-properties"/>
    <ds:schemaRef ds:uri="http://purl.org/dc/dcmitype/"/>
    <ds:schemaRef ds:uri="ce90b564-79aa-47ca-9571-6ba494b773a5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3dec9b34-e41c-422d-8d52-2fba5a99f27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5744</TotalTime>
  <Words>537</Words>
  <Application>Microsoft Office PowerPoint</Application>
  <PresentationFormat>On-screen Show (4:3)</PresentationFormat>
  <Paragraphs>99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Georgia</vt:lpstr>
      <vt:lpstr>Trebuchet MS</vt:lpstr>
      <vt:lpstr>Wingdings 2</vt:lpstr>
      <vt:lpstr>Urban</vt:lpstr>
      <vt:lpstr>Session 1.</vt:lpstr>
      <vt:lpstr>Session 1. Objectives  BFHI: A key component of quality maternal and newborn care</vt:lpstr>
      <vt:lpstr>Exclusive and continued breastfeeding</vt:lpstr>
      <vt:lpstr>To enable mothers/parents/caregivers to establish and sustain exclusive breastfeeding for six months, WHO and UNICEF recommend: </vt:lpstr>
      <vt:lpstr>Goal of Global Strategy</vt:lpstr>
      <vt:lpstr>Ten Steps to successful breastfeeding:  Critical management procedures</vt:lpstr>
      <vt:lpstr>Ten steps to successful breastfeeding: key clinical practices</vt:lpstr>
      <vt:lpstr>Ten steps to successful breastfeeding: key clinical practices</vt:lpstr>
      <vt:lpstr>BFHI Maternity Staff Course: Structure and expectations</vt:lpstr>
      <vt:lpstr>Let’s discuss: Your local and national context</vt:lpstr>
      <vt:lpstr>Let’s discuss: Your local and national context</vt:lpstr>
      <vt:lpstr>Let’s discuss: Your local and national context</vt:lpstr>
      <vt:lpstr>Let’s discuss: Your local and national context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MURIEL, Jo-ann Rivera</cp:lastModifiedBy>
  <cp:revision>45</cp:revision>
  <cp:lastPrinted>2020-03-26T14:25:43Z</cp:lastPrinted>
  <dcterms:created xsi:type="dcterms:W3CDTF">2019-06-16T08:59:06Z</dcterms:created>
  <dcterms:modified xsi:type="dcterms:W3CDTF">2020-08-03T13:07:49Z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0x01010026D742755BFBB840A7DF641BA6176A3A</vt:lpwstr>
  </property>
</Properties>
</file>