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141412193" r:id="rId3"/>
    <p:sldId id="517" r:id="rId4"/>
    <p:sldId id="2141412195" r:id="rId5"/>
    <p:sldId id="2141412196" r:id="rId6"/>
    <p:sldId id="2141412200" r:id="rId7"/>
    <p:sldId id="2141412198" r:id="rId8"/>
    <p:sldId id="2141412199" r:id="rId9"/>
    <p:sldId id="2141412205" r:id="rId10"/>
    <p:sldId id="2141412201" r:id="rId11"/>
    <p:sldId id="2141412202" r:id="rId12"/>
    <p:sldId id="2141412203" r:id="rId13"/>
    <p:sldId id="2141412204"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Source Sans Pro" panose="020B0503030403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001B58"/>
    <a:srgbClr val="F4A81D"/>
    <a:srgbClr val="F1A01A"/>
    <a:srgbClr val="202B52"/>
    <a:srgbClr val="F5887C"/>
    <a:srgbClr val="5C82A1"/>
    <a:srgbClr val="892D2F"/>
    <a:srgbClr val="0093D5"/>
    <a:srgbClr val="27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1"/>
    <p:restoredTop sz="96327"/>
  </p:normalViewPr>
  <p:slideViewPr>
    <p:cSldViewPr snapToGrid="0">
      <p:cViewPr>
        <p:scale>
          <a:sx n="80" d="100"/>
          <a:sy n="80" d="100"/>
        </p:scale>
        <p:origin x="8" y="-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5D58A-E863-2743-8E62-D449675ACE94}"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4BA71-AE02-BD4D-9CC1-A544F88169CD}" type="slidenum">
              <a:rPr lang="en-GB" smtClean="0"/>
              <a:t>‹#›</a:t>
            </a:fld>
            <a:endParaRPr lang="en-GB"/>
          </a:p>
        </p:txBody>
      </p:sp>
    </p:spTree>
    <p:extLst>
      <p:ext uri="{BB962C8B-B14F-4D97-AF65-F5344CB8AC3E}">
        <p14:creationId xmlns:p14="http://schemas.microsoft.com/office/powerpoint/2010/main" val="362635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good way to start disentangling this we of relations is to better understand the environments which do not refer only to the physical environment but rather to </a:t>
            </a:r>
            <a:r>
              <a:rPr lang="en-US" dirty="0">
                <a:latin typeface="Source Sans Pro" panose="020B0503030403020204" pitchFamily="34" charset="0"/>
              </a:rPr>
              <a:t>all the factors in the extrinsic world (body out) that form the context of an individual’s life. This includes, for instance, built environment, people and their relationships, attitudes and values, health and social policies, the systems that support them, and the services that they implement.  </a:t>
            </a:r>
          </a:p>
          <a:p>
            <a:pPr lvl="0"/>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49FFFB7-8D7A-4E22-ACA0-74CD91F8A27B}" type="slidenum">
              <a:rPr lang="en-US" smtClean="0"/>
              <a:t>3</a:t>
            </a:fld>
            <a:endParaRPr lang="en-US"/>
          </a:p>
        </p:txBody>
      </p:sp>
    </p:spTree>
    <p:extLst>
      <p:ext uri="{BB962C8B-B14F-4D97-AF65-F5344CB8AC3E}">
        <p14:creationId xmlns:p14="http://schemas.microsoft.com/office/powerpoint/2010/main" val="371328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1DDD-56CF-D808-E32E-2D73E8FE5C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A3115F3-776A-BE04-F917-398075198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8F0890B-8CD1-AA4F-1235-BA9EF8F21C99}"/>
              </a:ext>
            </a:extLst>
          </p:cNvPr>
          <p:cNvSpPr>
            <a:spLocks noGrp="1"/>
          </p:cNvSpPr>
          <p:nvPr>
            <p:ph type="dt" sz="half" idx="10"/>
          </p:nvPr>
        </p:nvSpPr>
        <p:spPr/>
        <p:txBody>
          <a:bodyPr/>
          <a:lstStyle/>
          <a:p>
            <a:fld id="{AA59745D-3483-C342-AA99-EA930D57BB96}" type="datetimeFigureOut">
              <a:rPr lang="en-GB" smtClean="0"/>
              <a:t>29/11/2023</a:t>
            </a:fld>
            <a:endParaRPr lang="en-GB"/>
          </a:p>
        </p:txBody>
      </p:sp>
      <p:sp>
        <p:nvSpPr>
          <p:cNvPr id="5" name="Footer Placeholder 4">
            <a:extLst>
              <a:ext uri="{FF2B5EF4-FFF2-40B4-BE49-F238E27FC236}">
                <a16:creationId xmlns:a16="http://schemas.microsoft.com/office/drawing/2014/main" id="{810C9BED-3BA8-2812-73C6-6F1B380B74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C830D8-DE64-44B5-AC29-39A4AB4F4178}"/>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97216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A38E-DD02-D1FB-17F1-1927B42EAD7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8F14A21-EE9F-80AD-F359-035DC42A358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E6B9855-7B82-C108-E8DD-AEB88F60EA68}"/>
              </a:ext>
            </a:extLst>
          </p:cNvPr>
          <p:cNvSpPr>
            <a:spLocks noGrp="1"/>
          </p:cNvSpPr>
          <p:nvPr>
            <p:ph type="dt" sz="half" idx="10"/>
          </p:nvPr>
        </p:nvSpPr>
        <p:spPr/>
        <p:txBody>
          <a:bodyPr/>
          <a:lstStyle/>
          <a:p>
            <a:fld id="{AA59745D-3483-C342-AA99-EA930D57BB96}" type="datetimeFigureOut">
              <a:rPr lang="en-GB" smtClean="0"/>
              <a:t>29/11/2023</a:t>
            </a:fld>
            <a:endParaRPr lang="en-GB"/>
          </a:p>
        </p:txBody>
      </p:sp>
      <p:sp>
        <p:nvSpPr>
          <p:cNvPr id="5" name="Footer Placeholder 4">
            <a:extLst>
              <a:ext uri="{FF2B5EF4-FFF2-40B4-BE49-F238E27FC236}">
                <a16:creationId xmlns:a16="http://schemas.microsoft.com/office/drawing/2014/main" id="{AC4B1BF7-02E2-5278-070F-7AF1E2D947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FBAD-F23A-FEFC-65C3-71B99447884E}"/>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419700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422404-7D89-9CF3-2C13-EB4C0611CF5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2CD6DA0-4E93-0278-ED3F-BE8F71BBB7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3422BC-7048-384F-A179-06C54124481E}"/>
              </a:ext>
            </a:extLst>
          </p:cNvPr>
          <p:cNvSpPr>
            <a:spLocks noGrp="1"/>
          </p:cNvSpPr>
          <p:nvPr>
            <p:ph type="dt" sz="half" idx="10"/>
          </p:nvPr>
        </p:nvSpPr>
        <p:spPr/>
        <p:txBody>
          <a:bodyPr/>
          <a:lstStyle/>
          <a:p>
            <a:fld id="{AA59745D-3483-C342-AA99-EA930D57BB96}" type="datetimeFigureOut">
              <a:rPr lang="en-GB" smtClean="0"/>
              <a:t>29/11/2023</a:t>
            </a:fld>
            <a:endParaRPr lang="en-GB"/>
          </a:p>
        </p:txBody>
      </p:sp>
      <p:sp>
        <p:nvSpPr>
          <p:cNvPr id="5" name="Footer Placeholder 4">
            <a:extLst>
              <a:ext uri="{FF2B5EF4-FFF2-40B4-BE49-F238E27FC236}">
                <a16:creationId xmlns:a16="http://schemas.microsoft.com/office/drawing/2014/main" id="{46F59F5F-8A8B-819A-E861-98CD8F36C1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6C488D-2F38-F673-72C0-E10296067B9D}"/>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251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BB84-8487-1777-F9AB-D02CB25FCAD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3DD766-9C3A-1BAB-2B7A-3C345EFFD3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EC20B0-BAC7-3F71-BED2-C14D90CD47E0}"/>
              </a:ext>
            </a:extLst>
          </p:cNvPr>
          <p:cNvSpPr>
            <a:spLocks noGrp="1"/>
          </p:cNvSpPr>
          <p:nvPr>
            <p:ph type="dt" sz="half" idx="10"/>
          </p:nvPr>
        </p:nvSpPr>
        <p:spPr/>
        <p:txBody>
          <a:bodyPr/>
          <a:lstStyle/>
          <a:p>
            <a:fld id="{AA59745D-3483-C342-AA99-EA930D57BB96}" type="datetimeFigureOut">
              <a:rPr lang="en-GB" smtClean="0"/>
              <a:t>29/11/2023</a:t>
            </a:fld>
            <a:endParaRPr lang="en-GB"/>
          </a:p>
        </p:txBody>
      </p:sp>
      <p:sp>
        <p:nvSpPr>
          <p:cNvPr id="5" name="Footer Placeholder 4">
            <a:extLst>
              <a:ext uri="{FF2B5EF4-FFF2-40B4-BE49-F238E27FC236}">
                <a16:creationId xmlns:a16="http://schemas.microsoft.com/office/drawing/2014/main" id="{E1E2754C-3FFF-8A8A-D48A-553F05F8A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495618-7286-A650-415F-537EFA3F4FE2}"/>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14029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1ABE-0D81-DD61-B5E9-A33FE0C2B60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ACB894C-4E72-3E0D-8422-AE2FE787A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41EB331-792C-D407-42CB-DF23FCE3EF60}"/>
              </a:ext>
            </a:extLst>
          </p:cNvPr>
          <p:cNvSpPr>
            <a:spLocks noGrp="1"/>
          </p:cNvSpPr>
          <p:nvPr>
            <p:ph type="dt" sz="half" idx="10"/>
          </p:nvPr>
        </p:nvSpPr>
        <p:spPr/>
        <p:txBody>
          <a:bodyPr/>
          <a:lstStyle/>
          <a:p>
            <a:fld id="{AA59745D-3483-C342-AA99-EA930D57BB96}" type="datetimeFigureOut">
              <a:rPr lang="en-GB" smtClean="0"/>
              <a:t>29/11/2023</a:t>
            </a:fld>
            <a:endParaRPr lang="en-GB"/>
          </a:p>
        </p:txBody>
      </p:sp>
      <p:sp>
        <p:nvSpPr>
          <p:cNvPr id="5" name="Footer Placeholder 4">
            <a:extLst>
              <a:ext uri="{FF2B5EF4-FFF2-40B4-BE49-F238E27FC236}">
                <a16:creationId xmlns:a16="http://schemas.microsoft.com/office/drawing/2014/main" id="{13A579AD-E7EC-6BF1-F9BE-17E6470AE8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5DB9E0-BB20-01A6-BE4A-80C3ADFE009C}"/>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95961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6E28-C38A-57DE-B572-AEAC85C5763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7458A40-6A2B-A3C5-AC3F-9A6DB7C87F3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F1B34A7-18F7-E34C-42B9-094EFC4E3A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D318A65-88C3-CCEF-D883-736F76196273}"/>
              </a:ext>
            </a:extLst>
          </p:cNvPr>
          <p:cNvSpPr>
            <a:spLocks noGrp="1"/>
          </p:cNvSpPr>
          <p:nvPr>
            <p:ph type="dt" sz="half" idx="10"/>
          </p:nvPr>
        </p:nvSpPr>
        <p:spPr/>
        <p:txBody>
          <a:bodyPr/>
          <a:lstStyle/>
          <a:p>
            <a:fld id="{AA59745D-3483-C342-AA99-EA930D57BB96}" type="datetimeFigureOut">
              <a:rPr lang="en-GB" smtClean="0"/>
              <a:t>29/11/2023</a:t>
            </a:fld>
            <a:endParaRPr lang="en-GB"/>
          </a:p>
        </p:txBody>
      </p:sp>
      <p:sp>
        <p:nvSpPr>
          <p:cNvPr id="6" name="Footer Placeholder 5">
            <a:extLst>
              <a:ext uri="{FF2B5EF4-FFF2-40B4-BE49-F238E27FC236}">
                <a16:creationId xmlns:a16="http://schemas.microsoft.com/office/drawing/2014/main" id="{ECA5C83D-AFF6-03F2-AB3D-F3BC2D9219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47A4C1-27CD-112C-5411-ABBE30E2271F}"/>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86253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BD211-78B4-5979-940D-53A90DDDA30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A1042C6-C3A9-F3BC-D569-F73A3CC47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6B988DC-6C30-5B97-27F6-4E6F2691B2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B1047E0-3AD0-000D-82DB-EAA873D59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865D32-143B-AA92-0E40-82F64D7485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057789F-F4A4-327B-25C2-EFE0164FD15C}"/>
              </a:ext>
            </a:extLst>
          </p:cNvPr>
          <p:cNvSpPr>
            <a:spLocks noGrp="1"/>
          </p:cNvSpPr>
          <p:nvPr>
            <p:ph type="dt" sz="half" idx="10"/>
          </p:nvPr>
        </p:nvSpPr>
        <p:spPr/>
        <p:txBody>
          <a:bodyPr/>
          <a:lstStyle/>
          <a:p>
            <a:fld id="{AA59745D-3483-C342-AA99-EA930D57BB96}" type="datetimeFigureOut">
              <a:rPr lang="en-GB" smtClean="0"/>
              <a:t>29/11/2023</a:t>
            </a:fld>
            <a:endParaRPr lang="en-GB"/>
          </a:p>
        </p:txBody>
      </p:sp>
      <p:sp>
        <p:nvSpPr>
          <p:cNvPr id="8" name="Footer Placeholder 7">
            <a:extLst>
              <a:ext uri="{FF2B5EF4-FFF2-40B4-BE49-F238E27FC236}">
                <a16:creationId xmlns:a16="http://schemas.microsoft.com/office/drawing/2014/main" id="{B19BA97A-7BAE-4E67-F076-A71E26AFA3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B90256-9C84-4D4A-5A56-1E46E5ACC238}"/>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17929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39F-581C-BD6B-977A-4149523C58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5048A79-393F-1A87-98A1-CBDEA109E017}"/>
              </a:ext>
            </a:extLst>
          </p:cNvPr>
          <p:cNvSpPr>
            <a:spLocks noGrp="1"/>
          </p:cNvSpPr>
          <p:nvPr>
            <p:ph type="dt" sz="half" idx="10"/>
          </p:nvPr>
        </p:nvSpPr>
        <p:spPr/>
        <p:txBody>
          <a:bodyPr/>
          <a:lstStyle/>
          <a:p>
            <a:fld id="{AA59745D-3483-C342-AA99-EA930D57BB96}" type="datetimeFigureOut">
              <a:rPr lang="en-GB" smtClean="0"/>
              <a:t>29/11/2023</a:t>
            </a:fld>
            <a:endParaRPr lang="en-GB"/>
          </a:p>
        </p:txBody>
      </p:sp>
      <p:sp>
        <p:nvSpPr>
          <p:cNvPr id="4" name="Footer Placeholder 3">
            <a:extLst>
              <a:ext uri="{FF2B5EF4-FFF2-40B4-BE49-F238E27FC236}">
                <a16:creationId xmlns:a16="http://schemas.microsoft.com/office/drawing/2014/main" id="{A8A1DD8F-2810-49AD-398E-678CF61886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77B2B5-A625-8143-2FD9-DD0770789B63}"/>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8678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481B0-63C3-F584-CC05-3F8A78CA833F}"/>
              </a:ext>
            </a:extLst>
          </p:cNvPr>
          <p:cNvSpPr>
            <a:spLocks noGrp="1"/>
          </p:cNvSpPr>
          <p:nvPr>
            <p:ph type="dt" sz="half" idx="10"/>
          </p:nvPr>
        </p:nvSpPr>
        <p:spPr/>
        <p:txBody>
          <a:bodyPr/>
          <a:lstStyle/>
          <a:p>
            <a:fld id="{AA59745D-3483-C342-AA99-EA930D57BB96}" type="datetimeFigureOut">
              <a:rPr lang="en-GB" smtClean="0"/>
              <a:t>29/11/2023</a:t>
            </a:fld>
            <a:endParaRPr lang="en-GB"/>
          </a:p>
        </p:txBody>
      </p:sp>
      <p:sp>
        <p:nvSpPr>
          <p:cNvPr id="3" name="Footer Placeholder 2">
            <a:extLst>
              <a:ext uri="{FF2B5EF4-FFF2-40B4-BE49-F238E27FC236}">
                <a16:creationId xmlns:a16="http://schemas.microsoft.com/office/drawing/2014/main" id="{24735FB8-344D-5430-5C3A-16A08260C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EBA4AC-EEFF-167E-FFDD-84BE115F0709}"/>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107421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B77E-84DC-E3E2-D77D-FA7EC528D3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3115800-E450-966F-999D-B586C73983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B913532-EE59-5EF7-5F88-ECD013181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E15FB8-6146-37F8-ADB7-5A8D38DEA006}"/>
              </a:ext>
            </a:extLst>
          </p:cNvPr>
          <p:cNvSpPr>
            <a:spLocks noGrp="1"/>
          </p:cNvSpPr>
          <p:nvPr>
            <p:ph type="dt" sz="half" idx="10"/>
          </p:nvPr>
        </p:nvSpPr>
        <p:spPr/>
        <p:txBody>
          <a:bodyPr/>
          <a:lstStyle/>
          <a:p>
            <a:fld id="{AA59745D-3483-C342-AA99-EA930D57BB96}" type="datetimeFigureOut">
              <a:rPr lang="en-GB" smtClean="0"/>
              <a:t>29/11/2023</a:t>
            </a:fld>
            <a:endParaRPr lang="en-GB"/>
          </a:p>
        </p:txBody>
      </p:sp>
      <p:sp>
        <p:nvSpPr>
          <p:cNvPr id="6" name="Footer Placeholder 5">
            <a:extLst>
              <a:ext uri="{FF2B5EF4-FFF2-40B4-BE49-F238E27FC236}">
                <a16:creationId xmlns:a16="http://schemas.microsoft.com/office/drawing/2014/main" id="{EF1E86A4-4B95-FAA4-28EE-51B4B366AA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6E084-4CB8-39A7-338F-03E9ADF7CE17}"/>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08397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659C-4B41-E24D-D414-3A39198C38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2121E3D-3156-38F9-AF92-FF27D4CE9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9AE445-30FC-1A07-82B0-06BB77266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488EC3-3904-C45C-74A6-0B17705E2AEF}"/>
              </a:ext>
            </a:extLst>
          </p:cNvPr>
          <p:cNvSpPr>
            <a:spLocks noGrp="1"/>
          </p:cNvSpPr>
          <p:nvPr>
            <p:ph type="dt" sz="half" idx="10"/>
          </p:nvPr>
        </p:nvSpPr>
        <p:spPr/>
        <p:txBody>
          <a:bodyPr/>
          <a:lstStyle/>
          <a:p>
            <a:fld id="{AA59745D-3483-C342-AA99-EA930D57BB96}" type="datetimeFigureOut">
              <a:rPr lang="en-GB" smtClean="0"/>
              <a:t>29/11/2023</a:t>
            </a:fld>
            <a:endParaRPr lang="en-GB"/>
          </a:p>
        </p:txBody>
      </p:sp>
      <p:sp>
        <p:nvSpPr>
          <p:cNvPr id="6" name="Footer Placeholder 5">
            <a:extLst>
              <a:ext uri="{FF2B5EF4-FFF2-40B4-BE49-F238E27FC236}">
                <a16:creationId xmlns:a16="http://schemas.microsoft.com/office/drawing/2014/main" id="{06DBDE1F-09BD-40D4-0413-7AB46633C6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B0C422-847F-9456-34F4-763AC2F5FE43}"/>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89016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3EAFF-BE40-610F-5B5B-DE4AC6FE1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CC0C635-9C25-A345-4496-320E50B52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4F3BCE3-EE60-0400-27ED-B6E9CAFDC8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9745D-3483-C342-AA99-EA930D57BB96}" type="datetimeFigureOut">
              <a:rPr lang="en-GB" smtClean="0"/>
              <a:t>29/11/2023</a:t>
            </a:fld>
            <a:endParaRPr lang="en-GB"/>
          </a:p>
        </p:txBody>
      </p:sp>
      <p:sp>
        <p:nvSpPr>
          <p:cNvPr id="5" name="Footer Placeholder 4">
            <a:extLst>
              <a:ext uri="{FF2B5EF4-FFF2-40B4-BE49-F238E27FC236}">
                <a16:creationId xmlns:a16="http://schemas.microsoft.com/office/drawing/2014/main" id="{17812D85-0DEE-300B-67E4-0E6449F9E8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77FD10-3476-DFD0-1967-71328D052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329DB-128A-524B-ABDD-A43F5DC5755E}" type="slidenum">
              <a:rPr lang="en-GB" smtClean="0"/>
              <a:t>‹#›</a:t>
            </a:fld>
            <a:endParaRPr lang="en-GB"/>
          </a:p>
        </p:txBody>
      </p:sp>
    </p:spTree>
    <p:extLst>
      <p:ext uri="{BB962C8B-B14F-4D97-AF65-F5344CB8AC3E}">
        <p14:creationId xmlns:p14="http://schemas.microsoft.com/office/powerpoint/2010/main" val="279400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_lT_2ZmTorA?feature=oembed" TargetMode="External"/><Relationship Id="rId6" Type="http://schemas.openxmlformats.org/officeDocument/2006/relationships/image" Target="../media/image5.png"/><Relationship Id="rId5" Type="http://schemas.openxmlformats.org/officeDocument/2006/relationships/image" Target="../media/image24.png"/><Relationship Id="rId10" Type="http://schemas.openxmlformats.org/officeDocument/2006/relationships/image" Target="../media/image25.jpeg"/><Relationship Id="rId4" Type="http://schemas.openxmlformats.org/officeDocument/2006/relationships/image" Target="../media/image14.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B10DBBA2-6B4C-3A16-935B-5D1C8AEB618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355"/>
          <a:stretch/>
        </p:blipFill>
        <p:spPr>
          <a:xfrm>
            <a:off x="4457701" y="1"/>
            <a:ext cx="7734299" cy="6858000"/>
          </a:xfrm>
          <a:prstGeom prst="rect">
            <a:avLst/>
          </a:prstGeom>
        </p:spPr>
      </p:pic>
      <p:sp>
        <p:nvSpPr>
          <p:cNvPr id="6" name="TextBox 5">
            <a:extLst>
              <a:ext uri="{FF2B5EF4-FFF2-40B4-BE49-F238E27FC236}">
                <a16:creationId xmlns:a16="http://schemas.microsoft.com/office/drawing/2014/main" id="{C09ECE65-D85E-4E61-F74A-2D3E257A5523}"/>
              </a:ext>
            </a:extLst>
          </p:cNvPr>
          <p:cNvSpPr txBox="1"/>
          <p:nvPr/>
        </p:nvSpPr>
        <p:spPr>
          <a:xfrm>
            <a:off x="146237" y="839449"/>
            <a:ext cx="6086006" cy="1446550"/>
          </a:xfrm>
          <a:prstGeom prst="rect">
            <a:avLst/>
          </a:prstGeom>
          <a:noFill/>
        </p:spPr>
        <p:txBody>
          <a:bodyPr wrap="square" rtlCol="0">
            <a:spAutoFit/>
          </a:bodyPr>
          <a:lstStyle/>
          <a:p>
            <a:pPr algn="r"/>
            <a:r>
              <a:rPr lang="ar-EG" sz="4400" b="1" dirty="0">
                <a:solidFill>
                  <a:srgbClr val="081F5C"/>
                </a:solidFill>
                <a:latin typeface="Source Sans Pro" panose="020B0503030403020204" pitchFamily="34" charset="0"/>
              </a:rPr>
              <a:t>البرامج الوطنية للمدن والمجتمعات الصديقة للمسنين</a:t>
            </a:r>
            <a:endParaRPr lang="en-GB" sz="4400" b="1" dirty="0">
              <a:solidFill>
                <a:srgbClr val="081F5C"/>
              </a:solidFill>
              <a:latin typeface="Source Sans Pro" panose="020B0503030403020204" pitchFamily="34" charset="0"/>
            </a:endParaRPr>
          </a:p>
        </p:txBody>
      </p:sp>
      <p:sp>
        <p:nvSpPr>
          <p:cNvPr id="7" name="TextBox 6">
            <a:extLst>
              <a:ext uri="{FF2B5EF4-FFF2-40B4-BE49-F238E27FC236}">
                <a16:creationId xmlns:a16="http://schemas.microsoft.com/office/drawing/2014/main" id="{8F4E0BC3-65DE-E9C7-3E6B-3C0690BB0A9D}"/>
              </a:ext>
            </a:extLst>
          </p:cNvPr>
          <p:cNvSpPr txBox="1"/>
          <p:nvPr/>
        </p:nvSpPr>
        <p:spPr>
          <a:xfrm>
            <a:off x="674557" y="3303975"/>
            <a:ext cx="5099226" cy="584775"/>
          </a:xfrm>
          <a:prstGeom prst="rect">
            <a:avLst/>
          </a:prstGeom>
          <a:noFill/>
        </p:spPr>
        <p:txBody>
          <a:bodyPr wrap="square" rtlCol="0">
            <a:spAutoFit/>
          </a:bodyPr>
          <a:lstStyle/>
          <a:p>
            <a:pPr algn="ctr"/>
            <a:r>
              <a:rPr lang="ar-EG" sz="3200" dirty="0">
                <a:solidFill>
                  <a:srgbClr val="081F5C"/>
                </a:solidFill>
                <a:latin typeface="Source Sans Pro" panose="020B0503030403020204" pitchFamily="34" charset="0"/>
              </a:rPr>
              <a:t>لماذا وكيف؟</a:t>
            </a:r>
            <a:endParaRPr lang="en-GB" sz="3200" dirty="0">
              <a:solidFill>
                <a:srgbClr val="081F5C"/>
              </a:solidFill>
              <a:latin typeface="Source Sans Pro" panose="020B0503030403020204" pitchFamily="34" charset="0"/>
            </a:endParaRPr>
          </a:p>
        </p:txBody>
      </p:sp>
    </p:spTree>
    <p:extLst>
      <p:ext uri="{BB962C8B-B14F-4D97-AF65-F5344CB8AC3E}">
        <p14:creationId xmlns:p14="http://schemas.microsoft.com/office/powerpoint/2010/main" val="264424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C206D8-3ADB-B2E2-70C3-4FC3CD688402}"/>
              </a:ext>
            </a:extLst>
          </p:cNvPr>
          <p:cNvSpPr txBox="1"/>
          <p:nvPr/>
        </p:nvSpPr>
        <p:spPr>
          <a:xfrm>
            <a:off x="6587754" y="812899"/>
            <a:ext cx="5174002" cy="5232202"/>
          </a:xfrm>
          <a:prstGeom prst="rect">
            <a:avLst/>
          </a:prstGeom>
          <a:noFill/>
        </p:spPr>
        <p:txBody>
          <a:bodyPr wrap="square">
            <a:spAutoFit/>
          </a:bodyPr>
          <a:lstStyle/>
          <a:p>
            <a:pPr algn="r" rtl="1"/>
            <a:r>
              <a:rPr lang="ar-EG" sz="27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تعد البرامج الوطنية إحدى الطرق التي يمكن للبلدان من خلالها تسريع عملية تطوير المدن والمجتمعات الصديقة للمسنين. لأنه</a:t>
            </a:r>
            <a:r>
              <a:rPr lang="ar-EG" sz="2700" b="1" kern="100" dirty="0">
                <a:solidFill>
                  <a:srgbClr val="081F5C"/>
                </a:solidFill>
                <a:latin typeface="Source Sans Pro" panose="020B0503030403020204" pitchFamily="34" charset="0"/>
                <a:ea typeface="Yu Mincho" panose="02020400000000000000" pitchFamily="18" charset="-128"/>
                <a:cs typeface="Times New Roman" panose="02020603050405020304" pitchFamily="18" charset="0"/>
              </a:rPr>
              <a:t>ا</a:t>
            </a:r>
            <a:r>
              <a:rPr lang="ar-EG" sz="2700"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a:t>
            </a:r>
            <a:endParaRPr lang="en-US" sz="2700"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endParaRPr>
          </a:p>
          <a:p>
            <a:pPr algn="r" rtl="1"/>
            <a:endParaRPr lang="en-US" sz="2700" b="1" kern="100" dirty="0">
              <a:solidFill>
                <a:srgbClr val="081F5C"/>
              </a:solidFill>
              <a:latin typeface="Source Sans Pro" panose="020B0503030403020204" pitchFamily="34" charset="0"/>
              <a:ea typeface="Yu Mincho" panose="02020400000000000000" pitchFamily="18" charset="-128"/>
              <a:cs typeface="Times New Roman" panose="02020603050405020304" pitchFamily="18" charset="0"/>
            </a:endParaRPr>
          </a:p>
          <a:p>
            <a:pPr algn="r" rtl="1"/>
            <a:endParaRPr lang="en-GB" sz="2700"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endParaRPr>
          </a:p>
          <a:p>
            <a:pPr marL="285750" indent="-285750" algn="r" rtl="1">
              <a:spcAft>
                <a:spcPts val="600"/>
              </a:spcAft>
              <a:buFont typeface="Arial" panose="020B0604020202020204" pitchFamily="34" charset="0"/>
              <a:buChar char="•"/>
            </a:pPr>
            <a:r>
              <a:rPr lang="ar-EG" sz="2700"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تمكن البلدان من الوفاء بالتزاماتها العالمية، مثل عقد الأمم المتحدة للشيخوخة الصحية</a:t>
            </a:r>
          </a:p>
          <a:p>
            <a:pPr marL="285750" indent="-285750" algn="r" rtl="1">
              <a:spcAft>
                <a:spcPts val="600"/>
              </a:spcAft>
              <a:buFont typeface="Arial" panose="020B0604020202020204" pitchFamily="34" charset="0"/>
              <a:buChar char="•"/>
            </a:pPr>
            <a:r>
              <a:rPr lang="ar-EG" sz="2700"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تلهم وتدعم العمل المحلي في كل من المناطق الريفية والحضرية</a:t>
            </a:r>
          </a:p>
          <a:p>
            <a:pPr marL="285750" indent="-285750" algn="r" rtl="1">
              <a:spcAft>
                <a:spcPts val="600"/>
              </a:spcAft>
              <a:buFont typeface="Arial" panose="020B0604020202020204" pitchFamily="34" charset="0"/>
              <a:buChar char="•"/>
            </a:pPr>
            <a:r>
              <a:rPr lang="ar-EG" sz="2700"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تضمن أن يتمكن عدد أكبر من الأشخاص من التقدم في السن وهم يتمتعون بالصحة والعافية</a:t>
            </a:r>
            <a:endParaRPr lang="en-GB" sz="2700"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endParaRPr>
          </a:p>
        </p:txBody>
      </p:sp>
      <p:pic>
        <p:nvPicPr>
          <p:cNvPr id="3" name="Picture 2" descr="A screenshot of a computer&#10;&#10;Description automatically generated with low confidence">
            <a:extLst>
              <a:ext uri="{FF2B5EF4-FFF2-40B4-BE49-F238E27FC236}">
                <a16:creationId xmlns:a16="http://schemas.microsoft.com/office/drawing/2014/main" id="{39CCA467-351D-AEF8-6A31-61938508ACE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9619" y="901338"/>
            <a:ext cx="6177224" cy="5333048"/>
          </a:xfrm>
          <a:prstGeom prst="rect">
            <a:avLst/>
          </a:prstGeom>
        </p:spPr>
      </p:pic>
      <p:sp>
        <p:nvSpPr>
          <p:cNvPr id="2" name="TextBox 1">
            <a:extLst>
              <a:ext uri="{FF2B5EF4-FFF2-40B4-BE49-F238E27FC236}">
                <a16:creationId xmlns:a16="http://schemas.microsoft.com/office/drawing/2014/main" id="{4B6C14F3-730A-1D05-A737-D39441ADC1E8}"/>
              </a:ext>
            </a:extLst>
          </p:cNvPr>
          <p:cNvSpPr txBox="1"/>
          <p:nvPr/>
        </p:nvSpPr>
        <p:spPr>
          <a:xfrm>
            <a:off x="2264734" y="1071458"/>
            <a:ext cx="903768" cy="461665"/>
          </a:xfrm>
          <a:prstGeom prst="rect">
            <a:avLst/>
          </a:prstGeom>
          <a:solidFill>
            <a:schemeClr val="bg1"/>
          </a:solidFill>
        </p:spPr>
        <p:txBody>
          <a:bodyPr wrap="square" rtlCol="0">
            <a:spAutoFit/>
          </a:bodyPr>
          <a:lstStyle/>
          <a:p>
            <a:r>
              <a:rPr lang="ar-EG" sz="2400" b="1" dirty="0">
                <a:solidFill>
                  <a:srgbClr val="202B52"/>
                </a:solidFill>
              </a:rPr>
              <a:t>وطني</a:t>
            </a:r>
            <a:endParaRPr lang="en-US" sz="2400" b="1" dirty="0">
              <a:solidFill>
                <a:srgbClr val="202B52"/>
              </a:solidFill>
            </a:endParaRPr>
          </a:p>
        </p:txBody>
      </p:sp>
      <p:sp>
        <p:nvSpPr>
          <p:cNvPr id="4" name="TextBox 3">
            <a:extLst>
              <a:ext uri="{FF2B5EF4-FFF2-40B4-BE49-F238E27FC236}">
                <a16:creationId xmlns:a16="http://schemas.microsoft.com/office/drawing/2014/main" id="{F5968A1D-8584-402A-3601-CB4EE86DA10C}"/>
              </a:ext>
            </a:extLst>
          </p:cNvPr>
          <p:cNvSpPr txBox="1"/>
          <p:nvPr/>
        </p:nvSpPr>
        <p:spPr>
          <a:xfrm>
            <a:off x="2140688" y="5179169"/>
            <a:ext cx="903768" cy="461665"/>
          </a:xfrm>
          <a:prstGeom prst="rect">
            <a:avLst/>
          </a:prstGeom>
          <a:solidFill>
            <a:schemeClr val="bg1"/>
          </a:solidFill>
        </p:spPr>
        <p:txBody>
          <a:bodyPr wrap="square" rtlCol="0">
            <a:spAutoFit/>
          </a:bodyPr>
          <a:lstStyle/>
          <a:p>
            <a:r>
              <a:rPr lang="ar-EG" sz="2400" b="1" dirty="0">
                <a:solidFill>
                  <a:srgbClr val="202B52"/>
                </a:solidFill>
              </a:rPr>
              <a:t>محلي</a:t>
            </a:r>
            <a:endParaRPr lang="en-US" sz="2400" b="1" dirty="0">
              <a:solidFill>
                <a:srgbClr val="202B52"/>
              </a:solidFill>
            </a:endParaRPr>
          </a:p>
        </p:txBody>
      </p:sp>
      <p:sp>
        <p:nvSpPr>
          <p:cNvPr id="5" name="TextBox 4">
            <a:extLst>
              <a:ext uri="{FF2B5EF4-FFF2-40B4-BE49-F238E27FC236}">
                <a16:creationId xmlns:a16="http://schemas.microsoft.com/office/drawing/2014/main" id="{1F15825D-C226-8D4F-B95B-F2DDC25DC57C}"/>
              </a:ext>
            </a:extLst>
          </p:cNvPr>
          <p:cNvSpPr txBox="1"/>
          <p:nvPr/>
        </p:nvSpPr>
        <p:spPr>
          <a:xfrm rot="3183758">
            <a:off x="2860345" y="2535984"/>
            <a:ext cx="616316" cy="215444"/>
          </a:xfrm>
          <a:prstGeom prst="rect">
            <a:avLst/>
          </a:prstGeom>
          <a:solidFill>
            <a:schemeClr val="bg1"/>
          </a:solidFill>
        </p:spPr>
        <p:txBody>
          <a:bodyPr wrap="square" rtlCol="0">
            <a:spAutoFit/>
          </a:bodyPr>
          <a:lstStyle/>
          <a:p>
            <a:pPr algn="ctr"/>
            <a:r>
              <a:rPr lang="ar-EG" sz="800" b="1" dirty="0">
                <a:solidFill>
                  <a:srgbClr val="202B52"/>
                </a:solidFill>
              </a:rPr>
              <a:t>التخطيط</a:t>
            </a:r>
            <a:endParaRPr lang="en-US" sz="800" b="1" dirty="0">
              <a:solidFill>
                <a:srgbClr val="202B52"/>
              </a:solidFill>
            </a:endParaRPr>
          </a:p>
        </p:txBody>
      </p:sp>
      <p:sp>
        <p:nvSpPr>
          <p:cNvPr id="7" name="TextBox 6">
            <a:extLst>
              <a:ext uri="{FF2B5EF4-FFF2-40B4-BE49-F238E27FC236}">
                <a16:creationId xmlns:a16="http://schemas.microsoft.com/office/drawing/2014/main" id="{8CDD722F-7083-5F25-31A4-341C4515BE89}"/>
              </a:ext>
            </a:extLst>
          </p:cNvPr>
          <p:cNvSpPr txBox="1"/>
          <p:nvPr/>
        </p:nvSpPr>
        <p:spPr>
          <a:xfrm rot="17903171">
            <a:off x="657310" y="2755773"/>
            <a:ext cx="448221" cy="184666"/>
          </a:xfrm>
          <a:prstGeom prst="rect">
            <a:avLst/>
          </a:prstGeom>
          <a:solidFill>
            <a:schemeClr val="bg1"/>
          </a:solidFill>
        </p:spPr>
        <p:txBody>
          <a:bodyPr wrap="square" rtlCol="0">
            <a:spAutoFit/>
          </a:bodyPr>
          <a:lstStyle/>
          <a:p>
            <a:pPr algn="ctr"/>
            <a:endParaRPr lang="en-US" sz="600" b="1" dirty="0">
              <a:solidFill>
                <a:srgbClr val="202B52"/>
              </a:solidFill>
            </a:endParaRPr>
          </a:p>
        </p:txBody>
      </p:sp>
      <p:sp>
        <p:nvSpPr>
          <p:cNvPr id="6" name="TextBox 5">
            <a:extLst>
              <a:ext uri="{FF2B5EF4-FFF2-40B4-BE49-F238E27FC236}">
                <a16:creationId xmlns:a16="http://schemas.microsoft.com/office/drawing/2014/main" id="{357B52B0-B8FE-04AF-29B7-311F369F322E}"/>
              </a:ext>
            </a:extLst>
          </p:cNvPr>
          <p:cNvSpPr txBox="1"/>
          <p:nvPr/>
        </p:nvSpPr>
        <p:spPr>
          <a:xfrm rot="19296998">
            <a:off x="754114" y="2404887"/>
            <a:ext cx="780717" cy="215444"/>
          </a:xfrm>
          <a:prstGeom prst="rect">
            <a:avLst/>
          </a:prstGeom>
          <a:solidFill>
            <a:schemeClr val="bg1"/>
          </a:solidFill>
        </p:spPr>
        <p:txBody>
          <a:bodyPr wrap="square" rtlCol="0">
            <a:spAutoFit/>
          </a:bodyPr>
          <a:lstStyle/>
          <a:p>
            <a:pPr algn="ctr"/>
            <a:r>
              <a:rPr lang="ar-EG" sz="800" b="1" dirty="0">
                <a:solidFill>
                  <a:srgbClr val="202B52"/>
                </a:solidFill>
              </a:rPr>
              <a:t>التواصل والفهم</a:t>
            </a:r>
            <a:endParaRPr lang="en-US" sz="800" b="1" dirty="0">
              <a:solidFill>
                <a:srgbClr val="202B52"/>
              </a:solidFill>
            </a:endParaRPr>
          </a:p>
        </p:txBody>
      </p:sp>
      <p:sp>
        <p:nvSpPr>
          <p:cNvPr id="9" name="TextBox 8">
            <a:extLst>
              <a:ext uri="{FF2B5EF4-FFF2-40B4-BE49-F238E27FC236}">
                <a16:creationId xmlns:a16="http://schemas.microsoft.com/office/drawing/2014/main" id="{9EB107D0-5750-D595-347F-103C5D4595EA}"/>
              </a:ext>
            </a:extLst>
          </p:cNvPr>
          <p:cNvSpPr txBox="1"/>
          <p:nvPr/>
        </p:nvSpPr>
        <p:spPr>
          <a:xfrm rot="18599213">
            <a:off x="2787264" y="4196551"/>
            <a:ext cx="866097" cy="215444"/>
          </a:xfrm>
          <a:prstGeom prst="rect">
            <a:avLst/>
          </a:prstGeom>
          <a:solidFill>
            <a:schemeClr val="bg1"/>
          </a:solidFill>
        </p:spPr>
        <p:txBody>
          <a:bodyPr wrap="square" rtlCol="0">
            <a:spAutoFit/>
          </a:bodyPr>
          <a:lstStyle/>
          <a:p>
            <a:pPr algn="ctr"/>
            <a:r>
              <a:rPr lang="ar-EG" sz="800" b="1" dirty="0">
                <a:solidFill>
                  <a:srgbClr val="202B52"/>
                </a:solidFill>
              </a:rPr>
              <a:t>العمل والتنفيذ</a:t>
            </a:r>
            <a:endParaRPr lang="en-US" sz="800" b="1" dirty="0">
              <a:solidFill>
                <a:srgbClr val="202B52"/>
              </a:solidFill>
            </a:endParaRPr>
          </a:p>
        </p:txBody>
      </p:sp>
      <p:sp>
        <p:nvSpPr>
          <p:cNvPr id="10" name="TextBox 9">
            <a:extLst>
              <a:ext uri="{FF2B5EF4-FFF2-40B4-BE49-F238E27FC236}">
                <a16:creationId xmlns:a16="http://schemas.microsoft.com/office/drawing/2014/main" id="{EA778885-9091-F9A4-3F18-ECAB6E57D980}"/>
              </a:ext>
            </a:extLst>
          </p:cNvPr>
          <p:cNvSpPr txBox="1"/>
          <p:nvPr/>
        </p:nvSpPr>
        <p:spPr>
          <a:xfrm rot="17903171">
            <a:off x="3220595" y="3810918"/>
            <a:ext cx="448221" cy="184666"/>
          </a:xfrm>
          <a:prstGeom prst="rect">
            <a:avLst/>
          </a:prstGeom>
          <a:solidFill>
            <a:schemeClr val="bg1"/>
          </a:solidFill>
        </p:spPr>
        <p:txBody>
          <a:bodyPr wrap="square" rtlCol="0">
            <a:spAutoFit/>
          </a:bodyPr>
          <a:lstStyle/>
          <a:p>
            <a:pPr algn="ctr"/>
            <a:endParaRPr lang="en-US" sz="600" b="1" dirty="0">
              <a:solidFill>
                <a:srgbClr val="202B52"/>
              </a:solidFill>
            </a:endParaRPr>
          </a:p>
        </p:txBody>
      </p:sp>
      <p:sp>
        <p:nvSpPr>
          <p:cNvPr id="11" name="TextBox 10">
            <a:extLst>
              <a:ext uri="{FF2B5EF4-FFF2-40B4-BE49-F238E27FC236}">
                <a16:creationId xmlns:a16="http://schemas.microsoft.com/office/drawing/2014/main" id="{1226C72C-1D63-332F-36AF-E1876532FFD1}"/>
              </a:ext>
            </a:extLst>
          </p:cNvPr>
          <p:cNvSpPr txBox="1"/>
          <p:nvPr/>
        </p:nvSpPr>
        <p:spPr>
          <a:xfrm rot="2384317">
            <a:off x="877010" y="4429186"/>
            <a:ext cx="616316" cy="215444"/>
          </a:xfrm>
          <a:prstGeom prst="rect">
            <a:avLst/>
          </a:prstGeom>
          <a:solidFill>
            <a:schemeClr val="bg1"/>
          </a:solidFill>
        </p:spPr>
        <p:txBody>
          <a:bodyPr wrap="square" rtlCol="0">
            <a:spAutoFit/>
          </a:bodyPr>
          <a:lstStyle/>
          <a:p>
            <a:pPr algn="ctr"/>
            <a:r>
              <a:rPr lang="ar-EG" sz="800" b="1" dirty="0">
                <a:solidFill>
                  <a:srgbClr val="202B52"/>
                </a:solidFill>
              </a:rPr>
              <a:t>التقييم</a:t>
            </a:r>
            <a:endParaRPr lang="en-US" sz="800" b="1" dirty="0">
              <a:solidFill>
                <a:srgbClr val="202B52"/>
              </a:solidFill>
            </a:endParaRPr>
          </a:p>
        </p:txBody>
      </p:sp>
      <p:sp>
        <p:nvSpPr>
          <p:cNvPr id="12" name="TextBox 11">
            <a:extLst>
              <a:ext uri="{FF2B5EF4-FFF2-40B4-BE49-F238E27FC236}">
                <a16:creationId xmlns:a16="http://schemas.microsoft.com/office/drawing/2014/main" id="{567F43E1-8B13-3B04-961B-1554BBC91670}"/>
              </a:ext>
            </a:extLst>
          </p:cNvPr>
          <p:cNvSpPr txBox="1"/>
          <p:nvPr/>
        </p:nvSpPr>
        <p:spPr>
          <a:xfrm rot="3183758">
            <a:off x="2551335" y="2994847"/>
            <a:ext cx="616316" cy="246221"/>
          </a:xfrm>
          <a:prstGeom prst="rect">
            <a:avLst/>
          </a:prstGeom>
          <a:solidFill>
            <a:srgbClr val="F4A81D"/>
          </a:solidFill>
        </p:spPr>
        <p:txBody>
          <a:bodyPr wrap="square" rtlCol="0">
            <a:spAutoFit/>
          </a:bodyPr>
          <a:lstStyle/>
          <a:p>
            <a:pPr algn="ctr"/>
            <a:r>
              <a:rPr lang="ar-EG" sz="1000" b="1" dirty="0">
                <a:solidFill>
                  <a:srgbClr val="202B52"/>
                </a:solidFill>
              </a:rPr>
              <a:t>الموارد</a:t>
            </a:r>
            <a:endParaRPr lang="en-US" sz="1000" b="1" dirty="0">
              <a:solidFill>
                <a:srgbClr val="202B52"/>
              </a:solidFill>
            </a:endParaRPr>
          </a:p>
        </p:txBody>
      </p:sp>
      <p:sp>
        <p:nvSpPr>
          <p:cNvPr id="13" name="TextBox 12">
            <a:extLst>
              <a:ext uri="{FF2B5EF4-FFF2-40B4-BE49-F238E27FC236}">
                <a16:creationId xmlns:a16="http://schemas.microsoft.com/office/drawing/2014/main" id="{3DB82B35-1810-24EA-262A-72F73C021D40}"/>
              </a:ext>
            </a:extLst>
          </p:cNvPr>
          <p:cNvSpPr txBox="1"/>
          <p:nvPr/>
        </p:nvSpPr>
        <p:spPr>
          <a:xfrm rot="18277325">
            <a:off x="2499986" y="3728337"/>
            <a:ext cx="616316" cy="400110"/>
          </a:xfrm>
          <a:prstGeom prst="rect">
            <a:avLst/>
          </a:prstGeom>
          <a:solidFill>
            <a:srgbClr val="F4A81D"/>
          </a:solidFill>
        </p:spPr>
        <p:txBody>
          <a:bodyPr wrap="square" rtlCol="0">
            <a:spAutoFit/>
          </a:bodyPr>
          <a:lstStyle/>
          <a:p>
            <a:pPr algn="ctr"/>
            <a:r>
              <a:rPr lang="ar-EG" sz="1000" b="1" dirty="0">
                <a:solidFill>
                  <a:srgbClr val="202B52"/>
                </a:solidFill>
              </a:rPr>
              <a:t>بناء القدرات</a:t>
            </a:r>
            <a:endParaRPr lang="en-US" sz="1000" b="1" dirty="0">
              <a:solidFill>
                <a:srgbClr val="202B52"/>
              </a:solidFill>
            </a:endParaRPr>
          </a:p>
        </p:txBody>
      </p:sp>
      <p:sp>
        <p:nvSpPr>
          <p:cNvPr id="14" name="TextBox 13">
            <a:extLst>
              <a:ext uri="{FF2B5EF4-FFF2-40B4-BE49-F238E27FC236}">
                <a16:creationId xmlns:a16="http://schemas.microsoft.com/office/drawing/2014/main" id="{1EFE15B8-2645-67FE-8F63-4B29D338819A}"/>
              </a:ext>
            </a:extLst>
          </p:cNvPr>
          <p:cNvSpPr txBox="1"/>
          <p:nvPr/>
        </p:nvSpPr>
        <p:spPr>
          <a:xfrm>
            <a:off x="1806078" y="4055096"/>
            <a:ext cx="616316" cy="400110"/>
          </a:xfrm>
          <a:prstGeom prst="rect">
            <a:avLst/>
          </a:prstGeom>
          <a:solidFill>
            <a:srgbClr val="F4A81D"/>
          </a:solidFill>
        </p:spPr>
        <p:txBody>
          <a:bodyPr wrap="square" rtlCol="0">
            <a:spAutoFit/>
          </a:bodyPr>
          <a:lstStyle/>
          <a:p>
            <a:pPr algn="ctr"/>
            <a:r>
              <a:rPr lang="ar-EG" sz="1000" b="1" dirty="0">
                <a:solidFill>
                  <a:srgbClr val="202B52"/>
                </a:solidFill>
              </a:rPr>
              <a:t>البحث والابتكار</a:t>
            </a:r>
            <a:endParaRPr lang="en-US" sz="1000" b="1" dirty="0">
              <a:solidFill>
                <a:srgbClr val="202B52"/>
              </a:solidFill>
            </a:endParaRPr>
          </a:p>
        </p:txBody>
      </p:sp>
      <p:sp>
        <p:nvSpPr>
          <p:cNvPr id="15" name="TextBox 14">
            <a:extLst>
              <a:ext uri="{FF2B5EF4-FFF2-40B4-BE49-F238E27FC236}">
                <a16:creationId xmlns:a16="http://schemas.microsoft.com/office/drawing/2014/main" id="{472B2BA7-7798-04DD-DEE3-168BB114E2F9}"/>
              </a:ext>
            </a:extLst>
          </p:cNvPr>
          <p:cNvSpPr txBox="1"/>
          <p:nvPr/>
        </p:nvSpPr>
        <p:spPr>
          <a:xfrm rot="2871334">
            <a:off x="1144472" y="3703196"/>
            <a:ext cx="616316" cy="400110"/>
          </a:xfrm>
          <a:prstGeom prst="rect">
            <a:avLst/>
          </a:prstGeom>
          <a:solidFill>
            <a:srgbClr val="F4A81D"/>
          </a:solidFill>
        </p:spPr>
        <p:txBody>
          <a:bodyPr wrap="square" rtlCol="0">
            <a:spAutoFit/>
          </a:bodyPr>
          <a:lstStyle/>
          <a:p>
            <a:pPr algn="ctr"/>
            <a:r>
              <a:rPr lang="ar-EG" sz="1000" b="1" dirty="0">
                <a:solidFill>
                  <a:srgbClr val="202B52"/>
                </a:solidFill>
              </a:rPr>
              <a:t>التقييم والمتابعة</a:t>
            </a:r>
            <a:endParaRPr lang="en-US" sz="1000" b="1" dirty="0">
              <a:solidFill>
                <a:srgbClr val="202B52"/>
              </a:solidFill>
            </a:endParaRPr>
          </a:p>
        </p:txBody>
      </p:sp>
      <p:sp>
        <p:nvSpPr>
          <p:cNvPr id="16" name="TextBox 15">
            <a:extLst>
              <a:ext uri="{FF2B5EF4-FFF2-40B4-BE49-F238E27FC236}">
                <a16:creationId xmlns:a16="http://schemas.microsoft.com/office/drawing/2014/main" id="{0D68AA27-903C-361A-919F-0747FA1FD2CC}"/>
              </a:ext>
            </a:extLst>
          </p:cNvPr>
          <p:cNvSpPr txBox="1"/>
          <p:nvPr/>
        </p:nvSpPr>
        <p:spPr>
          <a:xfrm>
            <a:off x="1743548" y="2469653"/>
            <a:ext cx="710214" cy="369332"/>
          </a:xfrm>
          <a:prstGeom prst="rect">
            <a:avLst/>
          </a:prstGeom>
          <a:solidFill>
            <a:srgbClr val="F4A81D"/>
          </a:solidFill>
        </p:spPr>
        <p:txBody>
          <a:bodyPr wrap="square" rtlCol="0">
            <a:spAutoFit/>
          </a:bodyPr>
          <a:lstStyle/>
          <a:p>
            <a:pPr algn="ctr"/>
            <a:r>
              <a:rPr lang="ar-EG" sz="900" b="1" dirty="0">
                <a:solidFill>
                  <a:srgbClr val="202B52"/>
                </a:solidFill>
              </a:rPr>
              <a:t>القيادة والفكر الاستراتيجي</a:t>
            </a:r>
            <a:endParaRPr lang="en-US" sz="900" b="1" dirty="0">
              <a:solidFill>
                <a:srgbClr val="202B52"/>
              </a:solidFill>
            </a:endParaRPr>
          </a:p>
        </p:txBody>
      </p:sp>
      <p:sp>
        <p:nvSpPr>
          <p:cNvPr id="17" name="TextBox 16">
            <a:extLst>
              <a:ext uri="{FF2B5EF4-FFF2-40B4-BE49-F238E27FC236}">
                <a16:creationId xmlns:a16="http://schemas.microsoft.com/office/drawing/2014/main" id="{A48DA065-9A5F-7483-6A0B-FC28857B1EE8}"/>
              </a:ext>
            </a:extLst>
          </p:cNvPr>
          <p:cNvSpPr txBox="1"/>
          <p:nvPr/>
        </p:nvSpPr>
        <p:spPr>
          <a:xfrm>
            <a:off x="2409648" y="2546449"/>
            <a:ext cx="102081" cy="215444"/>
          </a:xfrm>
          <a:prstGeom prst="rect">
            <a:avLst/>
          </a:prstGeom>
          <a:solidFill>
            <a:srgbClr val="F4A81D"/>
          </a:solidFill>
        </p:spPr>
        <p:txBody>
          <a:bodyPr wrap="square" rtlCol="0">
            <a:spAutoFit/>
          </a:bodyPr>
          <a:lstStyle/>
          <a:p>
            <a:pPr algn="ctr"/>
            <a:endParaRPr lang="en-US" sz="800" b="1" dirty="0">
              <a:solidFill>
                <a:srgbClr val="202B52"/>
              </a:solidFill>
            </a:endParaRPr>
          </a:p>
        </p:txBody>
      </p:sp>
      <p:sp>
        <p:nvSpPr>
          <p:cNvPr id="18" name="TextBox 17">
            <a:extLst>
              <a:ext uri="{FF2B5EF4-FFF2-40B4-BE49-F238E27FC236}">
                <a16:creationId xmlns:a16="http://schemas.microsoft.com/office/drawing/2014/main" id="{90F82BF0-E8DD-73B7-BA43-99019B685DFD}"/>
              </a:ext>
            </a:extLst>
          </p:cNvPr>
          <p:cNvSpPr txBox="1"/>
          <p:nvPr/>
        </p:nvSpPr>
        <p:spPr>
          <a:xfrm>
            <a:off x="1697420" y="2544134"/>
            <a:ext cx="102081" cy="215444"/>
          </a:xfrm>
          <a:prstGeom prst="rect">
            <a:avLst/>
          </a:prstGeom>
          <a:solidFill>
            <a:srgbClr val="F4A81D"/>
          </a:solidFill>
        </p:spPr>
        <p:txBody>
          <a:bodyPr wrap="square" rtlCol="0">
            <a:spAutoFit/>
          </a:bodyPr>
          <a:lstStyle/>
          <a:p>
            <a:pPr algn="ctr"/>
            <a:endParaRPr lang="en-US" sz="800" b="1" dirty="0">
              <a:solidFill>
                <a:srgbClr val="202B52"/>
              </a:solidFill>
            </a:endParaRPr>
          </a:p>
        </p:txBody>
      </p:sp>
      <p:sp>
        <p:nvSpPr>
          <p:cNvPr id="19" name="TextBox 18">
            <a:extLst>
              <a:ext uri="{FF2B5EF4-FFF2-40B4-BE49-F238E27FC236}">
                <a16:creationId xmlns:a16="http://schemas.microsoft.com/office/drawing/2014/main" id="{6109CE2A-9884-88D9-66E4-670E72730E88}"/>
              </a:ext>
            </a:extLst>
          </p:cNvPr>
          <p:cNvSpPr txBox="1"/>
          <p:nvPr/>
        </p:nvSpPr>
        <p:spPr>
          <a:xfrm rot="18255504">
            <a:off x="1085805" y="2818117"/>
            <a:ext cx="616085" cy="523220"/>
          </a:xfrm>
          <a:prstGeom prst="rect">
            <a:avLst/>
          </a:prstGeom>
          <a:solidFill>
            <a:srgbClr val="F4A81D"/>
          </a:solidFill>
        </p:spPr>
        <p:txBody>
          <a:bodyPr wrap="square" rtlCol="0">
            <a:spAutoFit/>
          </a:bodyPr>
          <a:lstStyle/>
          <a:p>
            <a:pPr algn="ctr"/>
            <a:r>
              <a:rPr lang="ar-EG" sz="700" b="1" dirty="0">
                <a:solidFill>
                  <a:srgbClr val="202B52"/>
                </a:solidFill>
              </a:rPr>
              <a:t>الشراكات، التشبيك وأصحاب المصلحة</a:t>
            </a:r>
            <a:endParaRPr lang="en-US" sz="700" b="1" dirty="0">
              <a:solidFill>
                <a:srgbClr val="202B52"/>
              </a:solidFill>
            </a:endParaRPr>
          </a:p>
        </p:txBody>
      </p:sp>
      <p:sp>
        <p:nvSpPr>
          <p:cNvPr id="20" name="TextBox 19">
            <a:extLst>
              <a:ext uri="{FF2B5EF4-FFF2-40B4-BE49-F238E27FC236}">
                <a16:creationId xmlns:a16="http://schemas.microsoft.com/office/drawing/2014/main" id="{2138C2B0-1096-F42B-58A3-8C75D5486023}"/>
              </a:ext>
            </a:extLst>
          </p:cNvPr>
          <p:cNvSpPr txBox="1"/>
          <p:nvPr/>
        </p:nvSpPr>
        <p:spPr>
          <a:xfrm>
            <a:off x="1185168" y="3266150"/>
            <a:ext cx="102081" cy="215444"/>
          </a:xfrm>
          <a:prstGeom prst="rect">
            <a:avLst/>
          </a:prstGeom>
          <a:solidFill>
            <a:srgbClr val="F4A81D"/>
          </a:solidFill>
        </p:spPr>
        <p:txBody>
          <a:bodyPr wrap="square" rtlCol="0">
            <a:spAutoFit/>
          </a:bodyPr>
          <a:lstStyle/>
          <a:p>
            <a:pPr algn="ctr"/>
            <a:endParaRPr lang="en-US" sz="800" b="1" dirty="0">
              <a:solidFill>
                <a:srgbClr val="202B52"/>
              </a:solidFill>
            </a:endParaRPr>
          </a:p>
        </p:txBody>
      </p:sp>
    </p:spTree>
    <p:extLst>
      <p:ext uri="{BB962C8B-B14F-4D97-AF65-F5344CB8AC3E}">
        <p14:creationId xmlns:p14="http://schemas.microsoft.com/office/powerpoint/2010/main" val="54845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542DD34-C73B-3D1D-DC99-92E6A5E34C3B}"/>
              </a:ext>
            </a:extLst>
          </p:cNvPr>
          <p:cNvPicPr>
            <a:picLocks noChangeAspect="1"/>
          </p:cNvPicPr>
          <p:nvPr/>
        </p:nvPicPr>
        <p:blipFill>
          <a:blip r:embed="rId3"/>
          <a:stretch>
            <a:fillRect/>
          </a:stretch>
        </p:blipFill>
        <p:spPr>
          <a:xfrm>
            <a:off x="-10886" y="182982"/>
            <a:ext cx="12216366" cy="6844349"/>
          </a:xfrm>
          <a:prstGeom prst="rect">
            <a:avLst/>
          </a:prstGeom>
        </p:spPr>
      </p:pic>
      <p:pic>
        <p:nvPicPr>
          <p:cNvPr id="4" name="Picture 3">
            <a:extLst>
              <a:ext uri="{FF2B5EF4-FFF2-40B4-BE49-F238E27FC236}">
                <a16:creationId xmlns:a16="http://schemas.microsoft.com/office/drawing/2014/main" id="{C859CB6A-D40A-7CD2-1BF1-0475E9A8442A}"/>
              </a:ext>
            </a:extLst>
          </p:cNvPr>
          <p:cNvPicPr>
            <a:picLocks noChangeAspect="1"/>
          </p:cNvPicPr>
          <p:nvPr/>
        </p:nvPicPr>
        <p:blipFill>
          <a:blip r:embed="rId4"/>
          <a:stretch>
            <a:fillRect/>
          </a:stretch>
        </p:blipFill>
        <p:spPr>
          <a:xfrm>
            <a:off x="10987512" y="4201885"/>
            <a:ext cx="1731537" cy="2457041"/>
          </a:xfrm>
          <a:prstGeom prst="rect">
            <a:avLst/>
          </a:prstGeom>
        </p:spPr>
      </p:pic>
      <p:pic>
        <p:nvPicPr>
          <p:cNvPr id="8" name="Picture 7">
            <a:extLst>
              <a:ext uri="{FF2B5EF4-FFF2-40B4-BE49-F238E27FC236}">
                <a16:creationId xmlns:a16="http://schemas.microsoft.com/office/drawing/2014/main" id="{27C4AF33-33CB-E789-C050-3C7F7C1358D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4917" y="5122044"/>
            <a:ext cx="544389" cy="1268530"/>
          </a:xfrm>
          <a:prstGeom prst="rect">
            <a:avLst/>
          </a:prstGeom>
        </p:spPr>
      </p:pic>
      <p:pic>
        <p:nvPicPr>
          <p:cNvPr id="9" name="Picture 8" descr="A picture containing text, lamp&#10;&#10;Description automatically generated">
            <a:extLst>
              <a:ext uri="{FF2B5EF4-FFF2-40B4-BE49-F238E27FC236}">
                <a16:creationId xmlns:a16="http://schemas.microsoft.com/office/drawing/2014/main" id="{2441E805-4E70-5ED3-4B61-5D8FAD52565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482372">
            <a:off x="10211996" y="6118243"/>
            <a:ext cx="675209" cy="423074"/>
          </a:xfrm>
          <a:prstGeom prst="rect">
            <a:avLst/>
          </a:prstGeom>
        </p:spPr>
      </p:pic>
      <p:pic>
        <p:nvPicPr>
          <p:cNvPr id="14" name="Picture 13" descr="A picture containing text, light&#10;&#10;Description automatically generated">
            <a:extLst>
              <a:ext uri="{FF2B5EF4-FFF2-40B4-BE49-F238E27FC236}">
                <a16:creationId xmlns:a16="http://schemas.microsoft.com/office/drawing/2014/main" id="{F0C2B3A3-4A61-1664-03B0-CD8C9FC22DF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754336" flipH="1">
            <a:off x="1782985" y="5789246"/>
            <a:ext cx="338046" cy="321556"/>
          </a:xfrm>
          <a:prstGeom prst="rect">
            <a:avLst/>
          </a:prstGeom>
        </p:spPr>
      </p:pic>
      <p:pic>
        <p:nvPicPr>
          <p:cNvPr id="15" name="Picture 14" descr="A picture containing text, light, dark, sign&#10;&#10;Description automatically generated">
            <a:extLst>
              <a:ext uri="{FF2B5EF4-FFF2-40B4-BE49-F238E27FC236}">
                <a16:creationId xmlns:a16="http://schemas.microsoft.com/office/drawing/2014/main" id="{8ABE8058-5E5C-B3E9-A5F8-E99396684226}"/>
              </a:ext>
            </a:extLst>
          </p:cNvPr>
          <p:cNvPicPr>
            <a:picLocks noChangeAspect="1"/>
          </p:cNvPicPr>
          <p:nvPr/>
        </p:nvPicPr>
        <p:blipFill>
          <a:blip r:embed="rId8"/>
          <a:stretch>
            <a:fillRect/>
          </a:stretch>
        </p:blipFill>
        <p:spPr>
          <a:xfrm rot="21280640">
            <a:off x="795702" y="5455828"/>
            <a:ext cx="949836" cy="732731"/>
          </a:xfrm>
          <a:prstGeom prst="rect">
            <a:avLst/>
          </a:prstGeom>
        </p:spPr>
      </p:pic>
      <p:pic>
        <p:nvPicPr>
          <p:cNvPr id="16" name="Picture 15" descr="A picture containing dark, night sky&#10;&#10;Description automatically generated">
            <a:extLst>
              <a:ext uri="{FF2B5EF4-FFF2-40B4-BE49-F238E27FC236}">
                <a16:creationId xmlns:a16="http://schemas.microsoft.com/office/drawing/2014/main" id="{3D0D245B-323F-8A4C-160E-087E12DE6FB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101475" y="5550557"/>
            <a:ext cx="129389" cy="1082555"/>
          </a:xfrm>
          <a:prstGeom prst="rect">
            <a:avLst/>
          </a:prstGeom>
        </p:spPr>
      </p:pic>
      <p:sp>
        <p:nvSpPr>
          <p:cNvPr id="18" name="TextBox 17">
            <a:extLst>
              <a:ext uri="{FF2B5EF4-FFF2-40B4-BE49-F238E27FC236}">
                <a16:creationId xmlns:a16="http://schemas.microsoft.com/office/drawing/2014/main" id="{956FDE31-F86F-F321-F63D-571A50463A07}"/>
              </a:ext>
            </a:extLst>
          </p:cNvPr>
          <p:cNvSpPr txBox="1"/>
          <p:nvPr/>
        </p:nvSpPr>
        <p:spPr>
          <a:xfrm>
            <a:off x="6987120" y="743219"/>
            <a:ext cx="3947049" cy="3108543"/>
          </a:xfrm>
          <a:prstGeom prst="rect">
            <a:avLst/>
          </a:prstGeom>
          <a:noFill/>
        </p:spPr>
        <p:txBody>
          <a:bodyPr wrap="square">
            <a:spAutoFit/>
          </a:bodyPr>
          <a:lstStyle/>
          <a:p>
            <a:pPr algn="r" rtl="1">
              <a:tabLst>
                <a:tab pos="2659063" algn="l"/>
              </a:tabLst>
            </a:pPr>
            <a:r>
              <a:rPr lang="ar-EG" sz="2800" b="1" kern="100" dirty="0">
                <a:solidFill>
                  <a:srgbClr val="081F5C"/>
                </a:solidFill>
                <a:effectLst/>
                <a:latin typeface="Source Sans Pro" panose="020B0503030403020204" pitchFamily="34" charset="0"/>
                <a:ea typeface="Yu Mincho" panose="02020400000000000000" pitchFamily="18" charset="-128"/>
              </a:rPr>
              <a:t>وهناك بالفعل أمثلة ناجحة للبرامج الوطنية للمدن والمجتمعات المراعية للمسنين في مختلف أنحاء العالم.</a:t>
            </a:r>
            <a:endParaRPr lang="en-US" sz="2800" b="1" kern="100" dirty="0">
              <a:solidFill>
                <a:srgbClr val="081F5C"/>
              </a:solidFill>
              <a:effectLst/>
              <a:latin typeface="Source Sans Pro" panose="020B0503030403020204" pitchFamily="34" charset="0"/>
              <a:ea typeface="Yu Mincho" panose="02020400000000000000" pitchFamily="18" charset="-128"/>
            </a:endParaRPr>
          </a:p>
          <a:p>
            <a:pPr algn="r" rtl="1">
              <a:tabLst>
                <a:tab pos="2659063" algn="l"/>
              </a:tabLst>
            </a:pPr>
            <a:endParaRPr lang="en-GB" sz="2800" kern="100" dirty="0">
              <a:solidFill>
                <a:srgbClr val="081F5C"/>
              </a:solidFill>
              <a:effectLst/>
              <a:latin typeface="Source Sans Pro" panose="020B0503030403020204" pitchFamily="34" charset="0"/>
              <a:ea typeface="Yu Mincho" panose="02020400000000000000" pitchFamily="18" charset="-128"/>
            </a:endParaRPr>
          </a:p>
          <a:p>
            <a:pPr algn="r" rtl="1">
              <a:tabLst>
                <a:tab pos="2659063" algn="l"/>
              </a:tabLst>
            </a:pPr>
            <a:r>
              <a:rPr lang="ar-EG" sz="2800" kern="100" dirty="0">
                <a:solidFill>
                  <a:srgbClr val="081F5C"/>
                </a:solidFill>
                <a:effectLst/>
                <a:latin typeface="Source Sans Pro" panose="020B0503030403020204" pitchFamily="34" charset="0"/>
                <a:ea typeface="Yu Mincho" panose="02020400000000000000" pitchFamily="18" charset="-128"/>
              </a:rPr>
              <a:t>وإليكم ما يقوله بعضهم عن فوائده</a:t>
            </a:r>
            <a:r>
              <a:rPr lang="ar-EG" sz="2800" kern="100" dirty="0">
                <a:solidFill>
                  <a:srgbClr val="081F5C"/>
                </a:solidFill>
                <a:latin typeface="Source Sans Pro" panose="020B0503030403020204" pitchFamily="34" charset="0"/>
                <a:ea typeface="Yu Mincho" panose="02020400000000000000" pitchFamily="18" charset="-128"/>
              </a:rPr>
              <a:t>م</a:t>
            </a:r>
            <a:r>
              <a:rPr lang="ar-EG" sz="2800" kern="100" dirty="0">
                <a:solidFill>
                  <a:srgbClr val="081F5C"/>
                </a:solidFill>
                <a:effectLst/>
                <a:latin typeface="Source Sans Pro" panose="020B0503030403020204" pitchFamily="34" charset="0"/>
                <a:ea typeface="Yu Mincho" panose="02020400000000000000" pitchFamily="18" charset="-128"/>
              </a:rPr>
              <a:t>:</a:t>
            </a:r>
            <a:endParaRPr lang="en-GB" sz="2800" kern="100" dirty="0">
              <a:solidFill>
                <a:srgbClr val="081F5C"/>
              </a:solidFill>
              <a:effectLst/>
              <a:latin typeface="Source Sans Pro" panose="020B0503030403020204" pitchFamily="34" charset="0"/>
              <a:ea typeface="Yu Mincho" panose="02020400000000000000" pitchFamily="18" charset="-128"/>
            </a:endParaRPr>
          </a:p>
        </p:txBody>
      </p:sp>
      <p:pic>
        <p:nvPicPr>
          <p:cNvPr id="2" name="Online Media 1" descr="Why are age-friendly cities and communities important? – Perspectives from Poland and beyond">
            <a:hlinkClick r:id="" action="ppaction://media"/>
            <a:extLst>
              <a:ext uri="{FF2B5EF4-FFF2-40B4-BE49-F238E27FC236}">
                <a16:creationId xmlns:a16="http://schemas.microsoft.com/office/drawing/2014/main" id="{2A16ACFA-48A5-390D-3276-DBCA6FA45969}"/>
              </a:ext>
            </a:extLst>
          </p:cNvPr>
          <p:cNvPicPr>
            <a:picLocks noRot="1" noChangeAspect="1"/>
          </p:cNvPicPr>
          <p:nvPr>
            <a:videoFile r:link="rId1"/>
          </p:nvPr>
        </p:nvPicPr>
        <p:blipFill>
          <a:blip r:embed="rId10"/>
          <a:stretch>
            <a:fillRect/>
          </a:stretch>
        </p:blipFill>
        <p:spPr>
          <a:xfrm>
            <a:off x="496858" y="464206"/>
            <a:ext cx="6565279" cy="4923959"/>
          </a:xfrm>
          <a:prstGeom prst="rect">
            <a:avLst/>
          </a:prstGeom>
        </p:spPr>
      </p:pic>
    </p:spTree>
    <p:extLst>
      <p:ext uri="{BB962C8B-B14F-4D97-AF65-F5344CB8AC3E}">
        <p14:creationId xmlns:p14="http://schemas.microsoft.com/office/powerpoint/2010/main" val="394860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C206D8-3ADB-B2E2-70C3-4FC3CD688402}"/>
              </a:ext>
            </a:extLst>
          </p:cNvPr>
          <p:cNvSpPr txBox="1"/>
          <p:nvPr/>
        </p:nvSpPr>
        <p:spPr>
          <a:xfrm>
            <a:off x="502919" y="709193"/>
            <a:ext cx="6852621" cy="4708981"/>
          </a:xfrm>
          <a:prstGeom prst="rect">
            <a:avLst/>
          </a:prstGeom>
          <a:noFill/>
        </p:spPr>
        <p:txBody>
          <a:bodyPr wrap="square">
            <a:spAutoFit/>
          </a:bodyPr>
          <a:lstStyle/>
          <a:p>
            <a:pPr algn="r" rtl="1"/>
            <a:r>
              <a:rPr lang="ar-EG" sz="2800" b="1" kern="100" dirty="0">
                <a:solidFill>
                  <a:srgbClr val="081F5C"/>
                </a:solidFill>
                <a:effectLst/>
                <a:latin typeface="Source Sans Pro" panose="020B0503030403020204" pitchFamily="34" charset="0"/>
                <a:ea typeface="Yu Mincho" panose="02020400000000000000" pitchFamily="18" charset="-128"/>
              </a:rPr>
              <a:t>يتوفر دليل جديد ومجموعة أدوات </a:t>
            </a:r>
            <a:r>
              <a:rPr lang="ar-EG" sz="2800" kern="100" dirty="0">
                <a:solidFill>
                  <a:srgbClr val="081F5C"/>
                </a:solidFill>
                <a:effectLst/>
                <a:latin typeface="Source Sans Pro" panose="020B0503030403020204" pitchFamily="34" charset="0"/>
                <a:ea typeface="Yu Mincho" panose="02020400000000000000" pitchFamily="18" charset="-128"/>
              </a:rPr>
              <a:t>من منظمة الصحة العالمية لدعم البلدان في تطوير برامج وطنية للمدن والمجتمعات المراعية للمسنين. ويشمل:</a:t>
            </a:r>
          </a:p>
          <a:p>
            <a:pPr algn="r" rtl="1"/>
            <a:endParaRPr lang="en-GB" sz="2800" kern="100" dirty="0">
              <a:solidFill>
                <a:srgbClr val="081F5C"/>
              </a:solidFill>
              <a:effectLst/>
              <a:latin typeface="Source Sans Pro" panose="020B0503030403020204" pitchFamily="34" charset="0"/>
              <a:ea typeface="Yu Mincho" panose="02020400000000000000" pitchFamily="18" charset="-128"/>
            </a:endParaRPr>
          </a:p>
          <a:p>
            <a:pPr marL="457200" indent="-457200" algn="r" rtl="1">
              <a:spcAft>
                <a:spcPts val="600"/>
              </a:spcAft>
              <a:buFont typeface="Arial" panose="020B0604020202020204" pitchFamily="34" charset="0"/>
              <a:buChar char="•"/>
            </a:pPr>
            <a:r>
              <a:rPr lang="ar-EG" sz="2800" kern="100" dirty="0">
                <a:solidFill>
                  <a:srgbClr val="081F5C"/>
                </a:solidFill>
                <a:effectLst/>
                <a:latin typeface="Source Sans Pro" panose="020B0503030403020204" pitchFamily="34" charset="0"/>
                <a:ea typeface="Yu Mincho" panose="02020400000000000000" pitchFamily="18" charset="-128"/>
              </a:rPr>
              <a:t>إطار عملي خطوة بخطوة يغطي التخطيط والتنفيذ والتقييم والتفكير</a:t>
            </a:r>
          </a:p>
          <a:p>
            <a:pPr marL="457200" indent="-457200" algn="r" rtl="1">
              <a:spcAft>
                <a:spcPts val="600"/>
              </a:spcAft>
              <a:buFont typeface="Arial" panose="020B0604020202020204" pitchFamily="34" charset="0"/>
              <a:buChar char="•"/>
            </a:pPr>
            <a:r>
              <a:rPr lang="ar-EG" sz="2800" kern="100" dirty="0">
                <a:solidFill>
                  <a:srgbClr val="081F5C"/>
                </a:solidFill>
                <a:effectLst/>
                <a:latin typeface="Source Sans Pro" panose="020B0503030403020204" pitchFamily="34" charset="0"/>
                <a:ea typeface="Yu Mincho" panose="02020400000000000000" pitchFamily="18" charset="-128"/>
              </a:rPr>
              <a:t>دراسات حالة تفصيلية من البرامج الوطنية القائمة</a:t>
            </a:r>
          </a:p>
          <a:p>
            <a:pPr marL="457200" indent="-457200" algn="r" rtl="1">
              <a:spcAft>
                <a:spcPts val="600"/>
              </a:spcAft>
              <a:buFont typeface="Arial" panose="020B0604020202020204" pitchFamily="34" charset="0"/>
              <a:buChar char="•"/>
            </a:pPr>
            <a:r>
              <a:rPr lang="ar-EG" sz="2800" kern="100" dirty="0">
                <a:solidFill>
                  <a:srgbClr val="081F5C"/>
                </a:solidFill>
                <a:effectLst/>
                <a:latin typeface="Source Sans Pro" panose="020B0503030403020204" pitchFamily="34" charset="0"/>
                <a:ea typeface="Yu Mincho" panose="02020400000000000000" pitchFamily="18" charset="-128"/>
              </a:rPr>
              <a:t>جهات الاتصال الرئيسية للحصول على الدعم</a:t>
            </a:r>
          </a:p>
          <a:p>
            <a:pPr marL="457200" indent="-457200" algn="r" rtl="1">
              <a:spcAft>
                <a:spcPts val="600"/>
              </a:spcAft>
              <a:buFont typeface="Arial" panose="020B0604020202020204" pitchFamily="34" charset="0"/>
              <a:buChar char="•"/>
            </a:pPr>
            <a:r>
              <a:rPr lang="ar-EG" sz="2800" kern="100" dirty="0">
                <a:solidFill>
                  <a:srgbClr val="081F5C"/>
                </a:solidFill>
                <a:effectLst/>
                <a:latin typeface="Source Sans Pro" panose="020B0503030403020204" pitchFamily="34" charset="0"/>
                <a:ea typeface="Yu Mincho" panose="02020400000000000000" pitchFamily="18" charset="-128"/>
              </a:rPr>
              <a:t>وأكثر بكثير...</a:t>
            </a:r>
          </a:p>
          <a:p>
            <a:pPr marL="457200" indent="-457200" algn="r" rtl="1">
              <a:spcAft>
                <a:spcPts val="600"/>
              </a:spcAft>
              <a:buFont typeface="Arial" panose="020B0604020202020204" pitchFamily="34" charset="0"/>
              <a:buChar char="•"/>
            </a:pPr>
            <a:endParaRPr lang="en-GB" sz="2800" kern="100" dirty="0">
              <a:solidFill>
                <a:srgbClr val="081F5C"/>
              </a:solidFill>
              <a:effectLst/>
              <a:latin typeface="Source Sans Pro" panose="020B0503030403020204" pitchFamily="34" charset="0"/>
              <a:ea typeface="Yu Mincho" panose="02020400000000000000" pitchFamily="18" charset="-128"/>
            </a:endParaRPr>
          </a:p>
        </p:txBody>
      </p:sp>
      <p:pic>
        <p:nvPicPr>
          <p:cNvPr id="3" name="Picture 2" descr="A picture containing text, screenshot&#10;&#10;Description automatically generated">
            <a:extLst>
              <a:ext uri="{FF2B5EF4-FFF2-40B4-BE49-F238E27FC236}">
                <a16:creationId xmlns:a16="http://schemas.microsoft.com/office/drawing/2014/main" id="{08CF49B1-D51C-C9F6-68C9-DE32DD9EDC4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82758" y="709193"/>
            <a:ext cx="3835333" cy="5439613"/>
          </a:xfrm>
          <a:prstGeom prst="rect">
            <a:avLst/>
          </a:prstGeom>
          <a:effectLst>
            <a:outerShdw blurRad="173709" dist="38100" dir="2700000" sx="101000" sy="101000" algn="tl" rotWithShape="0">
              <a:prstClr val="black">
                <a:alpha val="40000"/>
              </a:prstClr>
            </a:outerShdw>
          </a:effectLst>
        </p:spPr>
      </p:pic>
      <p:sp>
        <p:nvSpPr>
          <p:cNvPr id="4" name="TextBox 3">
            <a:extLst>
              <a:ext uri="{FF2B5EF4-FFF2-40B4-BE49-F238E27FC236}">
                <a16:creationId xmlns:a16="http://schemas.microsoft.com/office/drawing/2014/main" id="{0EEA53B7-31B9-5F04-EF1C-B1DCE02EA557}"/>
              </a:ext>
            </a:extLst>
          </p:cNvPr>
          <p:cNvSpPr txBox="1"/>
          <p:nvPr/>
        </p:nvSpPr>
        <p:spPr>
          <a:xfrm>
            <a:off x="7848304" y="1029736"/>
            <a:ext cx="2324395" cy="923330"/>
          </a:xfrm>
          <a:prstGeom prst="rect">
            <a:avLst/>
          </a:prstGeom>
          <a:solidFill>
            <a:schemeClr val="bg1"/>
          </a:solidFill>
        </p:spPr>
        <p:txBody>
          <a:bodyPr wrap="square">
            <a:spAutoFit/>
          </a:bodyPr>
          <a:lstStyle/>
          <a:p>
            <a:pPr algn="r" rtl="1">
              <a:spcAft>
                <a:spcPts val="600"/>
              </a:spcAft>
            </a:pPr>
            <a:r>
              <a:rPr lang="ar-SA" sz="1800" b="1" dirty="0">
                <a:solidFill>
                  <a:srgbClr val="001B58"/>
                </a:solidFill>
                <a:effectLst/>
                <a:latin typeface="Times New Roman" panose="02020603050405020304" pitchFamily="18" charset="0"/>
                <a:ea typeface="Calibri" panose="020F0502020204030204" pitchFamily="34" charset="0"/>
                <a:cs typeface="Simplified Arabic" panose="02020603050405020304" pitchFamily="18" charset="-78"/>
              </a:rPr>
              <a:t>دليل البرامج الوطنية للمدن والمجتمعات المحلية المراعية للمسنين</a:t>
            </a:r>
            <a:endParaRPr lang="en-US" sz="1800" dirty="0">
              <a:solidFill>
                <a:srgbClr val="001B58"/>
              </a:solidFill>
              <a:effectLst/>
              <a:latin typeface="Times New Roman" panose="02020603050405020304" pitchFamily="18" charset="0"/>
              <a:ea typeface="Calibri" panose="020F0502020204030204" pitchFamily="34" charset="0"/>
              <a:cs typeface="Simplified Arabic" panose="02020603050405020304" pitchFamily="18" charset="-78"/>
            </a:endParaRPr>
          </a:p>
        </p:txBody>
      </p:sp>
      <p:sp>
        <p:nvSpPr>
          <p:cNvPr id="7" name="TextBox 6">
            <a:extLst>
              <a:ext uri="{FF2B5EF4-FFF2-40B4-BE49-F238E27FC236}">
                <a16:creationId xmlns:a16="http://schemas.microsoft.com/office/drawing/2014/main" id="{42BA618E-97FF-85A2-9710-0C216B0A721B}"/>
              </a:ext>
            </a:extLst>
          </p:cNvPr>
          <p:cNvSpPr txBox="1"/>
          <p:nvPr/>
        </p:nvSpPr>
        <p:spPr>
          <a:xfrm>
            <a:off x="7777420" y="1904277"/>
            <a:ext cx="1153929" cy="369332"/>
          </a:xfrm>
          <a:prstGeom prst="rect">
            <a:avLst/>
          </a:prstGeom>
          <a:solidFill>
            <a:schemeClr val="bg1"/>
          </a:solidFill>
        </p:spPr>
        <p:txBody>
          <a:bodyPr wrap="square">
            <a:spAutoFit/>
          </a:bodyPr>
          <a:lstStyle/>
          <a:p>
            <a:pPr algn="r" rtl="1">
              <a:spcAft>
                <a:spcPts val="600"/>
              </a:spcAft>
            </a:pPr>
            <a:endParaRPr lang="en-US" sz="1800" dirty="0">
              <a:solidFill>
                <a:srgbClr val="001B58"/>
              </a:solidFill>
              <a:effectLst/>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08166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542DD34-C73B-3D1D-DC99-92E6A5E34C3B}"/>
              </a:ext>
            </a:extLst>
          </p:cNvPr>
          <p:cNvPicPr>
            <a:picLocks noChangeAspect="1"/>
          </p:cNvPicPr>
          <p:nvPr/>
        </p:nvPicPr>
        <p:blipFill>
          <a:blip r:embed="rId2"/>
          <a:stretch>
            <a:fillRect/>
          </a:stretch>
        </p:blipFill>
        <p:spPr>
          <a:xfrm>
            <a:off x="-10886" y="182982"/>
            <a:ext cx="12216366" cy="6844349"/>
          </a:xfrm>
          <a:prstGeom prst="rect">
            <a:avLst/>
          </a:prstGeom>
        </p:spPr>
      </p:pic>
      <p:pic>
        <p:nvPicPr>
          <p:cNvPr id="4" name="Picture 3">
            <a:extLst>
              <a:ext uri="{FF2B5EF4-FFF2-40B4-BE49-F238E27FC236}">
                <a16:creationId xmlns:a16="http://schemas.microsoft.com/office/drawing/2014/main" id="{C859CB6A-D40A-7CD2-1BF1-0475E9A84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87512" y="4593771"/>
            <a:ext cx="1455365" cy="2065155"/>
          </a:xfrm>
          <a:prstGeom prst="rect">
            <a:avLst/>
          </a:prstGeom>
        </p:spPr>
      </p:pic>
      <p:pic>
        <p:nvPicPr>
          <p:cNvPr id="8" name="Picture 7">
            <a:extLst>
              <a:ext uri="{FF2B5EF4-FFF2-40B4-BE49-F238E27FC236}">
                <a16:creationId xmlns:a16="http://schemas.microsoft.com/office/drawing/2014/main" id="{27C4AF33-33CB-E789-C050-3C7F7C1358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0918" y="4761192"/>
            <a:ext cx="656507" cy="1529787"/>
          </a:xfrm>
          <a:prstGeom prst="rect">
            <a:avLst/>
          </a:prstGeom>
        </p:spPr>
      </p:pic>
      <p:pic>
        <p:nvPicPr>
          <p:cNvPr id="9" name="Picture 8" descr="A picture containing text, lamp&#10;&#10;Description automatically generated">
            <a:extLst>
              <a:ext uri="{FF2B5EF4-FFF2-40B4-BE49-F238E27FC236}">
                <a16:creationId xmlns:a16="http://schemas.microsoft.com/office/drawing/2014/main" id="{2441E805-4E70-5ED3-4B61-5D8FAD52565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482372">
            <a:off x="10211996" y="6118243"/>
            <a:ext cx="675209" cy="423074"/>
          </a:xfrm>
          <a:prstGeom prst="rect">
            <a:avLst/>
          </a:prstGeom>
        </p:spPr>
      </p:pic>
      <p:pic>
        <p:nvPicPr>
          <p:cNvPr id="14" name="Picture 13" descr="A picture containing text, light&#10;&#10;Description automatically generated">
            <a:extLst>
              <a:ext uri="{FF2B5EF4-FFF2-40B4-BE49-F238E27FC236}">
                <a16:creationId xmlns:a16="http://schemas.microsoft.com/office/drawing/2014/main" id="{F0C2B3A3-4A61-1664-03B0-CD8C9FC22DF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54336" flipH="1">
            <a:off x="1782985" y="5789246"/>
            <a:ext cx="338046" cy="321556"/>
          </a:xfrm>
          <a:prstGeom prst="rect">
            <a:avLst/>
          </a:prstGeom>
        </p:spPr>
      </p:pic>
      <p:pic>
        <p:nvPicPr>
          <p:cNvPr id="15" name="Picture 14" descr="A picture containing text, light, dark, sign&#10;&#10;Description automatically generated">
            <a:extLst>
              <a:ext uri="{FF2B5EF4-FFF2-40B4-BE49-F238E27FC236}">
                <a16:creationId xmlns:a16="http://schemas.microsoft.com/office/drawing/2014/main" id="{8ABE8058-5E5C-B3E9-A5F8-E99396684226}"/>
              </a:ext>
            </a:extLst>
          </p:cNvPr>
          <p:cNvPicPr>
            <a:picLocks noChangeAspect="1"/>
          </p:cNvPicPr>
          <p:nvPr/>
        </p:nvPicPr>
        <p:blipFill>
          <a:blip r:embed="rId7"/>
          <a:stretch>
            <a:fillRect/>
          </a:stretch>
        </p:blipFill>
        <p:spPr>
          <a:xfrm rot="21280640">
            <a:off x="795702" y="5455828"/>
            <a:ext cx="949836" cy="732731"/>
          </a:xfrm>
          <a:prstGeom prst="rect">
            <a:avLst/>
          </a:prstGeom>
        </p:spPr>
      </p:pic>
      <p:pic>
        <p:nvPicPr>
          <p:cNvPr id="16" name="Picture 15" descr="A picture containing dark, night sky&#10;&#10;Description automatically generated">
            <a:extLst>
              <a:ext uri="{FF2B5EF4-FFF2-40B4-BE49-F238E27FC236}">
                <a16:creationId xmlns:a16="http://schemas.microsoft.com/office/drawing/2014/main" id="{3D0D245B-323F-8A4C-160E-087E12DE6FB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01475" y="5550557"/>
            <a:ext cx="129389" cy="1082555"/>
          </a:xfrm>
          <a:prstGeom prst="rect">
            <a:avLst/>
          </a:prstGeom>
        </p:spPr>
      </p:pic>
      <p:sp>
        <p:nvSpPr>
          <p:cNvPr id="18" name="TextBox 17">
            <a:extLst>
              <a:ext uri="{FF2B5EF4-FFF2-40B4-BE49-F238E27FC236}">
                <a16:creationId xmlns:a16="http://schemas.microsoft.com/office/drawing/2014/main" id="{956FDE31-F86F-F321-F63D-571A50463A07}"/>
              </a:ext>
            </a:extLst>
          </p:cNvPr>
          <p:cNvSpPr txBox="1"/>
          <p:nvPr/>
        </p:nvSpPr>
        <p:spPr>
          <a:xfrm>
            <a:off x="537983" y="1642722"/>
            <a:ext cx="8313409" cy="3539430"/>
          </a:xfrm>
          <a:prstGeom prst="rect">
            <a:avLst/>
          </a:prstGeom>
          <a:noFill/>
        </p:spPr>
        <p:txBody>
          <a:bodyPr wrap="square">
            <a:spAutoFit/>
          </a:bodyPr>
          <a:lstStyle/>
          <a:p>
            <a:pPr algn="r" rtl="1"/>
            <a:r>
              <a:rPr lang="ar-EG" sz="3200" kern="100" dirty="0">
                <a:solidFill>
                  <a:srgbClr val="081F5C"/>
                </a:solidFill>
                <a:effectLst/>
                <a:latin typeface="Source Sans Pro" panose="020B0503030403020204" pitchFamily="34" charset="0"/>
                <a:ea typeface="Yu Mincho" panose="02020400000000000000" pitchFamily="18" charset="-128"/>
              </a:rPr>
              <a:t>لمزيد من الدعم وللوصول إلى الدليل، قم بزيارة مركز موارد منظمة الصحة العالمية بشأن البرامج الوطنية للمدن والمجتمعات الصديقة للمسنين</a:t>
            </a:r>
          </a:p>
          <a:p>
            <a:pPr algn="r" rtl="1"/>
            <a:endParaRPr lang="ar-EG" sz="3200" kern="100" dirty="0">
              <a:solidFill>
                <a:srgbClr val="081F5C"/>
              </a:solidFill>
              <a:effectLst/>
              <a:latin typeface="Source Sans Pro" panose="020B0503030403020204" pitchFamily="34" charset="0"/>
              <a:ea typeface="Yu Mincho" panose="02020400000000000000" pitchFamily="18" charset="-128"/>
            </a:endParaRPr>
          </a:p>
          <a:p>
            <a:pPr algn="r" rtl="1"/>
            <a:r>
              <a:rPr lang="ar-EG" sz="3200" kern="100" dirty="0">
                <a:solidFill>
                  <a:srgbClr val="081F5C"/>
                </a:solidFill>
                <a:effectLst/>
                <a:latin typeface="Source Sans Pro" panose="020B0503030403020204" pitchFamily="34" charset="0"/>
                <a:ea typeface="Yu Mincho" panose="02020400000000000000" pitchFamily="18" charset="-128"/>
              </a:rPr>
              <a:t>انضم إلى شبكة منظمة الصحة العالمية العالمية للمدن والمجتمعات الصديقة للمسنين للتواصل مع الآخرين والحصول على الإلهام وتلقي الدعم</a:t>
            </a:r>
            <a:endParaRPr lang="en-GB" sz="3200" kern="100" dirty="0">
              <a:solidFill>
                <a:srgbClr val="081F5C"/>
              </a:solidFill>
              <a:effectLst/>
              <a:latin typeface="Source Sans Pro" panose="020B0503030403020204" pitchFamily="34" charset="0"/>
              <a:ea typeface="Yu Mincho" panose="02020400000000000000" pitchFamily="18" charset="-128"/>
            </a:endParaRPr>
          </a:p>
        </p:txBody>
      </p:sp>
      <p:pic>
        <p:nvPicPr>
          <p:cNvPr id="7" name="Picture 6" descr="Qr code&#10;&#10;Description automatically generated">
            <a:extLst>
              <a:ext uri="{FF2B5EF4-FFF2-40B4-BE49-F238E27FC236}">
                <a16:creationId xmlns:a16="http://schemas.microsoft.com/office/drawing/2014/main" id="{722D5FB9-6F99-1E2A-8C60-76793F1BD31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7687" y="1755077"/>
            <a:ext cx="1343093" cy="1343093"/>
          </a:xfrm>
          <a:prstGeom prst="rect">
            <a:avLst/>
          </a:prstGeom>
        </p:spPr>
      </p:pic>
      <p:pic>
        <p:nvPicPr>
          <p:cNvPr id="11" name="Picture 10" descr="Qr code&#10;&#10;Description automatically generated">
            <a:extLst>
              <a:ext uri="{FF2B5EF4-FFF2-40B4-BE49-F238E27FC236}">
                <a16:creationId xmlns:a16="http://schemas.microsoft.com/office/drawing/2014/main" id="{A62751B1-8FB4-6466-49AF-482D79863DA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997687" y="3701483"/>
            <a:ext cx="1343093" cy="1343093"/>
          </a:xfrm>
          <a:prstGeom prst="rect">
            <a:avLst/>
          </a:prstGeom>
        </p:spPr>
      </p:pic>
      <p:sp>
        <p:nvSpPr>
          <p:cNvPr id="13" name="TextBox 12">
            <a:extLst>
              <a:ext uri="{FF2B5EF4-FFF2-40B4-BE49-F238E27FC236}">
                <a16:creationId xmlns:a16="http://schemas.microsoft.com/office/drawing/2014/main" id="{E5AB8BAC-2401-1176-203D-0DB738BCA1B3}"/>
              </a:ext>
            </a:extLst>
          </p:cNvPr>
          <p:cNvSpPr txBox="1"/>
          <p:nvPr/>
        </p:nvSpPr>
        <p:spPr>
          <a:xfrm>
            <a:off x="467360" y="594518"/>
            <a:ext cx="11257280" cy="707886"/>
          </a:xfrm>
          <a:prstGeom prst="rect">
            <a:avLst/>
          </a:prstGeom>
          <a:noFill/>
        </p:spPr>
        <p:txBody>
          <a:bodyPr wrap="square">
            <a:spAutoFit/>
          </a:bodyPr>
          <a:lstStyle/>
          <a:p>
            <a:pPr algn="ctr"/>
            <a:r>
              <a:rPr lang="ar-EG" sz="4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معًا، يمكننا أن </a:t>
            </a:r>
            <a:r>
              <a:rPr lang="ar-EG" sz="4000" b="1" kern="100" dirty="0">
                <a:solidFill>
                  <a:srgbClr val="081F5C"/>
                </a:solidFill>
                <a:latin typeface="Source Sans Pro" panose="020B0503030403020204" pitchFamily="34" charset="0"/>
                <a:ea typeface="Yu Mincho" panose="02020400000000000000" pitchFamily="18" charset="-128"/>
                <a:cs typeface="Times New Roman" panose="02020603050405020304" pitchFamily="18" charset="0"/>
              </a:rPr>
              <a:t>نحقق</a:t>
            </a:r>
            <a:r>
              <a:rPr lang="ar-EG" sz="4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 عالمًا صديقًا لكبار السن</a:t>
            </a:r>
            <a:endParaRPr lang="en-GB" sz="4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3386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941824BB-0294-4EC7-8AA2-6726DF4A71FA}"/>
              </a:ext>
            </a:extLst>
          </p:cNvPr>
          <p:cNvPicPr>
            <a:picLocks noChangeAspect="1"/>
          </p:cNvPicPr>
          <p:nvPr/>
        </p:nvPicPr>
        <p:blipFill>
          <a:blip r:embed="rId2"/>
          <a:stretch>
            <a:fillRect/>
          </a:stretch>
        </p:blipFill>
        <p:spPr>
          <a:xfrm>
            <a:off x="-10886" y="182981"/>
            <a:ext cx="12227880" cy="6850800"/>
          </a:xfrm>
          <a:prstGeom prst="rect">
            <a:avLst/>
          </a:prstGeom>
        </p:spPr>
      </p:pic>
      <p:pic>
        <p:nvPicPr>
          <p:cNvPr id="5" name="Picture 4">
            <a:extLst>
              <a:ext uri="{FF2B5EF4-FFF2-40B4-BE49-F238E27FC236}">
                <a16:creationId xmlns:a16="http://schemas.microsoft.com/office/drawing/2014/main" id="{BD10051A-C99D-2314-5B58-0E2BDB84BA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92833" y="1428219"/>
            <a:ext cx="5886449" cy="4067752"/>
          </a:xfrm>
          <a:prstGeom prst="rect">
            <a:avLst/>
          </a:prstGeom>
        </p:spPr>
      </p:pic>
      <p:pic>
        <p:nvPicPr>
          <p:cNvPr id="6" name="Picture 5">
            <a:extLst>
              <a:ext uri="{FF2B5EF4-FFF2-40B4-BE49-F238E27FC236}">
                <a16:creationId xmlns:a16="http://schemas.microsoft.com/office/drawing/2014/main" id="{48B41179-D9C7-2F63-C4BB-4742C9FE950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4786" y="1389384"/>
            <a:ext cx="5791556" cy="4067752"/>
          </a:xfrm>
          <a:prstGeom prst="rect">
            <a:avLst/>
          </a:prstGeom>
        </p:spPr>
      </p:pic>
      <p:pic>
        <p:nvPicPr>
          <p:cNvPr id="10" name="Picture 9" descr="A picture containing text, lamp&#10;&#10;Description automatically generated">
            <a:extLst>
              <a:ext uri="{FF2B5EF4-FFF2-40B4-BE49-F238E27FC236}">
                <a16:creationId xmlns:a16="http://schemas.microsoft.com/office/drawing/2014/main" id="{8B272EE6-8708-DAA9-5538-F020DAF19A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482372">
            <a:off x="10953246" y="6185015"/>
            <a:ext cx="675209" cy="423074"/>
          </a:xfrm>
          <a:prstGeom prst="rect">
            <a:avLst/>
          </a:prstGeom>
        </p:spPr>
      </p:pic>
      <p:pic>
        <p:nvPicPr>
          <p:cNvPr id="11" name="Picture 10" descr="A picture containing text, light&#10;&#10;Description automatically generated">
            <a:extLst>
              <a:ext uri="{FF2B5EF4-FFF2-40B4-BE49-F238E27FC236}">
                <a16:creationId xmlns:a16="http://schemas.microsoft.com/office/drawing/2014/main" id="{B3E326F7-7D5B-EE13-4FA5-2008888AF0D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54336" flipH="1">
            <a:off x="1259556" y="5854859"/>
            <a:ext cx="338046" cy="321556"/>
          </a:xfrm>
          <a:prstGeom prst="rect">
            <a:avLst/>
          </a:prstGeom>
        </p:spPr>
      </p:pic>
      <p:pic>
        <p:nvPicPr>
          <p:cNvPr id="12" name="Picture 11" descr="A picture containing text, light, dark, sign&#10;&#10;Description automatically generated">
            <a:extLst>
              <a:ext uri="{FF2B5EF4-FFF2-40B4-BE49-F238E27FC236}">
                <a16:creationId xmlns:a16="http://schemas.microsoft.com/office/drawing/2014/main" id="{CB078B64-FBEB-CED8-4C4F-BC786F333092}"/>
              </a:ext>
            </a:extLst>
          </p:cNvPr>
          <p:cNvPicPr>
            <a:picLocks noChangeAspect="1"/>
          </p:cNvPicPr>
          <p:nvPr/>
        </p:nvPicPr>
        <p:blipFill>
          <a:blip r:embed="rId7"/>
          <a:stretch>
            <a:fillRect/>
          </a:stretch>
        </p:blipFill>
        <p:spPr>
          <a:xfrm rot="21023632">
            <a:off x="220833" y="5531251"/>
            <a:ext cx="949836" cy="732731"/>
          </a:xfrm>
          <a:prstGeom prst="rect">
            <a:avLst/>
          </a:prstGeom>
        </p:spPr>
      </p:pic>
      <p:pic>
        <p:nvPicPr>
          <p:cNvPr id="13" name="Picture 12" descr="A picture containing dark, night sky&#10;&#10;Description automatically generated">
            <a:extLst>
              <a:ext uri="{FF2B5EF4-FFF2-40B4-BE49-F238E27FC236}">
                <a16:creationId xmlns:a16="http://schemas.microsoft.com/office/drawing/2014/main" id="{BE3EB2D1-11EF-11AC-8CFB-4640F8D690D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767537" y="5592463"/>
            <a:ext cx="129389" cy="1082555"/>
          </a:xfrm>
          <a:prstGeom prst="rect">
            <a:avLst/>
          </a:prstGeom>
        </p:spPr>
      </p:pic>
      <p:sp>
        <p:nvSpPr>
          <p:cNvPr id="2" name="Title 1">
            <a:extLst>
              <a:ext uri="{FF2B5EF4-FFF2-40B4-BE49-F238E27FC236}">
                <a16:creationId xmlns:a16="http://schemas.microsoft.com/office/drawing/2014/main" id="{3F0F560E-55DC-F489-7E2C-5EC40D1F5201}"/>
              </a:ext>
            </a:extLst>
          </p:cNvPr>
          <p:cNvSpPr>
            <a:spLocks noGrp="1"/>
          </p:cNvSpPr>
          <p:nvPr>
            <p:ph type="title"/>
          </p:nvPr>
        </p:nvSpPr>
        <p:spPr>
          <a:xfrm>
            <a:off x="393002" y="362530"/>
            <a:ext cx="11374535" cy="720000"/>
          </a:xfrm>
        </p:spPr>
        <p:txBody>
          <a:bodyPr>
            <a:normAutofit/>
          </a:bodyPr>
          <a:lstStyle/>
          <a:p>
            <a:pPr algn="ctr"/>
            <a:r>
              <a:rPr lang="ar-EG" sz="4000" b="1" dirty="0">
                <a:solidFill>
                  <a:srgbClr val="002060"/>
                </a:solidFill>
                <a:latin typeface="Source Sans Pro" panose="020B0503030403020204" pitchFamily="34" charset="0"/>
                <a:ea typeface="Open Sans" panose="020B0606030504020204" pitchFamily="34" charset="0"/>
                <a:cs typeface="Open Sans" panose="020B0606030504020204" pitchFamily="34" charset="0"/>
              </a:rPr>
              <a:t>نحن نعيش لفترة أطول، ولكن ليس بمزيد من الصحة (حتى الأن)</a:t>
            </a:r>
            <a:endParaRPr lang="en-US" sz="4000" b="1" dirty="0">
              <a:solidFill>
                <a:srgbClr val="002060"/>
              </a:solidFill>
              <a:latin typeface="Source Sans Pro" panose="020B0503030403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0EFE14A9-4AD4-5D73-66CC-4B3A8307F036}"/>
              </a:ext>
            </a:extLst>
          </p:cNvPr>
          <p:cNvSpPr/>
          <p:nvPr/>
        </p:nvSpPr>
        <p:spPr>
          <a:xfrm>
            <a:off x="6522814" y="1389384"/>
            <a:ext cx="4430637" cy="571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err="1">
                <a:solidFill>
                  <a:sysClr val="windowText" lastClr="000000"/>
                </a:solidFill>
              </a:rPr>
              <a:t>تزداد</a:t>
            </a:r>
            <a:r>
              <a:rPr lang="en-US" dirty="0">
                <a:solidFill>
                  <a:sysClr val="windowText" lastClr="000000"/>
                </a:solidFill>
              </a:rPr>
              <a:t> </a:t>
            </a:r>
            <a:r>
              <a:rPr lang="en-US" dirty="0" err="1">
                <a:solidFill>
                  <a:sysClr val="windowText" lastClr="000000"/>
                </a:solidFill>
              </a:rPr>
              <a:t>الفجوة</a:t>
            </a:r>
            <a:r>
              <a:rPr lang="en-US" dirty="0">
                <a:solidFill>
                  <a:sysClr val="windowText" lastClr="000000"/>
                </a:solidFill>
              </a:rPr>
              <a:t> </a:t>
            </a:r>
            <a:r>
              <a:rPr lang="en-US" dirty="0" err="1">
                <a:solidFill>
                  <a:sysClr val="windowText" lastClr="000000"/>
                </a:solidFill>
              </a:rPr>
              <a:t>بين</a:t>
            </a:r>
            <a:r>
              <a:rPr lang="en-US" dirty="0">
                <a:solidFill>
                  <a:sysClr val="windowText" lastClr="000000"/>
                </a:solidFill>
              </a:rPr>
              <a:t> </a:t>
            </a:r>
            <a:r>
              <a:rPr lang="en-US" dirty="0" err="1">
                <a:solidFill>
                  <a:sysClr val="windowText" lastClr="000000"/>
                </a:solidFill>
              </a:rPr>
              <a:t>متوسط</a:t>
            </a:r>
            <a:r>
              <a:rPr lang="en-US" dirty="0">
                <a:solidFill>
                  <a:sysClr val="windowText" lastClr="000000"/>
                </a:solidFill>
              </a:rPr>
              <a:t> </a:t>
            </a:r>
            <a:r>
              <a:rPr lang="en-US" dirty="0" err="1">
                <a:solidFill>
                  <a:sysClr val="windowText" lastClr="000000"/>
                </a:solidFill>
              </a:rPr>
              <a:t>العمر</a:t>
            </a:r>
            <a:r>
              <a:rPr lang="en-US" dirty="0">
                <a:solidFill>
                  <a:sysClr val="windowText" lastClr="000000"/>
                </a:solidFill>
              </a:rPr>
              <a:t> </a:t>
            </a:r>
            <a:r>
              <a:rPr lang="en-US" dirty="0" err="1">
                <a:solidFill>
                  <a:sysClr val="windowText" lastClr="000000"/>
                </a:solidFill>
              </a:rPr>
              <a:t>المتوقع</a:t>
            </a:r>
            <a:r>
              <a:rPr lang="en-US" dirty="0">
                <a:solidFill>
                  <a:sysClr val="windowText" lastClr="000000"/>
                </a:solidFill>
              </a:rPr>
              <a:t> </a:t>
            </a:r>
            <a:r>
              <a:rPr lang="en-US" dirty="0" err="1">
                <a:solidFill>
                  <a:sysClr val="windowText" lastClr="000000"/>
                </a:solidFill>
              </a:rPr>
              <a:t>ومتوسط</a:t>
            </a:r>
            <a:r>
              <a:rPr lang="en-US" dirty="0">
                <a:solidFill>
                  <a:sysClr val="windowText" lastClr="000000"/>
                </a:solidFill>
              </a:rPr>
              <a:t> </a:t>
            </a:r>
            <a:r>
              <a:rPr lang="en-US" dirty="0" err="1">
                <a:solidFill>
                  <a:sysClr val="windowText" lastClr="000000"/>
                </a:solidFill>
              </a:rPr>
              <a:t>العمر</a:t>
            </a:r>
            <a:r>
              <a:rPr lang="en-US" dirty="0">
                <a:solidFill>
                  <a:sysClr val="windowText" lastClr="000000"/>
                </a:solidFill>
              </a:rPr>
              <a:t> </a:t>
            </a:r>
            <a:r>
              <a:rPr lang="en-US" dirty="0" err="1">
                <a:solidFill>
                  <a:sysClr val="windowText" lastClr="000000"/>
                </a:solidFill>
              </a:rPr>
              <a:t>المتوقع</a:t>
            </a:r>
            <a:r>
              <a:rPr lang="en-US" dirty="0">
                <a:solidFill>
                  <a:sysClr val="windowText" lastClr="000000"/>
                </a:solidFill>
              </a:rPr>
              <a:t> </a:t>
            </a:r>
            <a:r>
              <a:rPr lang="en-US" dirty="0" err="1">
                <a:solidFill>
                  <a:sysClr val="windowText" lastClr="000000"/>
                </a:solidFill>
              </a:rPr>
              <a:t>الصحي</a:t>
            </a:r>
            <a:r>
              <a:rPr lang="en-US" dirty="0">
                <a:solidFill>
                  <a:sysClr val="windowText" lastClr="000000"/>
                </a:solidFill>
              </a:rPr>
              <a:t> </a:t>
            </a:r>
            <a:r>
              <a:rPr lang="en-US" dirty="0" err="1">
                <a:solidFill>
                  <a:sysClr val="windowText" lastClr="000000"/>
                </a:solidFill>
              </a:rPr>
              <a:t>عند</a:t>
            </a:r>
            <a:r>
              <a:rPr lang="en-US" dirty="0">
                <a:solidFill>
                  <a:sysClr val="windowText" lastClr="000000"/>
                </a:solidFill>
              </a:rPr>
              <a:t> </a:t>
            </a:r>
            <a:r>
              <a:rPr lang="en-US" dirty="0" err="1">
                <a:solidFill>
                  <a:sysClr val="windowText" lastClr="000000"/>
                </a:solidFill>
              </a:rPr>
              <a:t>الولادة</a:t>
            </a:r>
            <a:r>
              <a:rPr lang="ar-EG" dirty="0">
                <a:solidFill>
                  <a:sysClr val="windowText" lastClr="000000"/>
                </a:solidFill>
              </a:rPr>
              <a:t>، 2000-2019</a:t>
            </a:r>
            <a:endParaRPr lang="en-US" dirty="0">
              <a:solidFill>
                <a:sysClr val="windowText" lastClr="000000"/>
              </a:solidFill>
            </a:endParaRPr>
          </a:p>
          <a:p>
            <a:pPr algn="r"/>
            <a:endParaRPr lang="en-US" dirty="0">
              <a:solidFill>
                <a:sysClr val="windowText" lastClr="000000"/>
              </a:solidFill>
            </a:endParaRPr>
          </a:p>
        </p:txBody>
      </p:sp>
      <p:sp>
        <p:nvSpPr>
          <p:cNvPr id="14" name="Rectangle 13">
            <a:extLst>
              <a:ext uri="{FF2B5EF4-FFF2-40B4-BE49-F238E27FC236}">
                <a16:creationId xmlns:a16="http://schemas.microsoft.com/office/drawing/2014/main" id="{780DA954-6A70-DC1B-B653-41CD6BD507C7}"/>
              </a:ext>
            </a:extLst>
          </p:cNvPr>
          <p:cNvSpPr/>
          <p:nvPr/>
        </p:nvSpPr>
        <p:spPr>
          <a:xfrm>
            <a:off x="853628" y="1395124"/>
            <a:ext cx="4430637" cy="571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err="1">
                <a:solidFill>
                  <a:srgbClr val="1D1D1B"/>
                </a:solidFill>
              </a:rPr>
              <a:t>تزداد</a:t>
            </a:r>
            <a:r>
              <a:rPr lang="en-US" dirty="0">
                <a:solidFill>
                  <a:srgbClr val="1D1D1B"/>
                </a:solidFill>
              </a:rPr>
              <a:t> </a:t>
            </a:r>
            <a:r>
              <a:rPr lang="en-US" dirty="0" err="1">
                <a:solidFill>
                  <a:srgbClr val="1D1D1B"/>
                </a:solidFill>
              </a:rPr>
              <a:t>الفجوة</a:t>
            </a:r>
            <a:r>
              <a:rPr lang="en-US" dirty="0">
                <a:solidFill>
                  <a:srgbClr val="1D1D1B"/>
                </a:solidFill>
              </a:rPr>
              <a:t> </a:t>
            </a:r>
            <a:r>
              <a:rPr lang="en-US" dirty="0" err="1">
                <a:solidFill>
                  <a:srgbClr val="1D1D1B"/>
                </a:solidFill>
              </a:rPr>
              <a:t>بين</a:t>
            </a:r>
            <a:r>
              <a:rPr lang="en-US" dirty="0">
                <a:solidFill>
                  <a:srgbClr val="1D1D1B"/>
                </a:solidFill>
              </a:rPr>
              <a:t> </a:t>
            </a:r>
            <a:r>
              <a:rPr lang="en-US" dirty="0" err="1">
                <a:solidFill>
                  <a:srgbClr val="1D1D1B"/>
                </a:solidFill>
              </a:rPr>
              <a:t>متوسط</a:t>
            </a:r>
            <a:r>
              <a:rPr lang="en-US" dirty="0">
                <a:solidFill>
                  <a:srgbClr val="1D1D1B"/>
                </a:solidFill>
              </a:rPr>
              <a:t> </a:t>
            </a:r>
            <a:r>
              <a:rPr lang="en-US" dirty="0" err="1">
                <a:solidFill>
                  <a:srgbClr val="1D1D1B"/>
                </a:solidFill>
              </a:rPr>
              <a:t>العمر</a:t>
            </a:r>
            <a:r>
              <a:rPr lang="en-US" dirty="0">
                <a:solidFill>
                  <a:srgbClr val="1D1D1B"/>
                </a:solidFill>
              </a:rPr>
              <a:t> </a:t>
            </a:r>
            <a:r>
              <a:rPr lang="en-US" dirty="0" err="1">
                <a:solidFill>
                  <a:srgbClr val="1D1D1B"/>
                </a:solidFill>
              </a:rPr>
              <a:t>المتوقع</a:t>
            </a:r>
            <a:r>
              <a:rPr lang="en-US" dirty="0">
                <a:solidFill>
                  <a:srgbClr val="1D1D1B"/>
                </a:solidFill>
              </a:rPr>
              <a:t> </a:t>
            </a:r>
            <a:r>
              <a:rPr lang="en-US" dirty="0" err="1">
                <a:solidFill>
                  <a:srgbClr val="1D1D1B"/>
                </a:solidFill>
              </a:rPr>
              <a:t>ومتوسط</a:t>
            </a:r>
            <a:r>
              <a:rPr lang="en-US" dirty="0">
                <a:solidFill>
                  <a:srgbClr val="1D1D1B"/>
                </a:solidFill>
              </a:rPr>
              <a:t> </a:t>
            </a:r>
            <a:r>
              <a:rPr lang="en-US" dirty="0" err="1">
                <a:solidFill>
                  <a:srgbClr val="1D1D1B"/>
                </a:solidFill>
              </a:rPr>
              <a:t>العمر</a:t>
            </a:r>
            <a:r>
              <a:rPr lang="en-US" dirty="0">
                <a:solidFill>
                  <a:srgbClr val="1D1D1B"/>
                </a:solidFill>
              </a:rPr>
              <a:t> </a:t>
            </a:r>
            <a:r>
              <a:rPr lang="en-US" dirty="0" err="1">
                <a:solidFill>
                  <a:srgbClr val="1D1D1B"/>
                </a:solidFill>
              </a:rPr>
              <a:t>المتوقع</a:t>
            </a:r>
            <a:r>
              <a:rPr lang="en-US" dirty="0">
                <a:solidFill>
                  <a:srgbClr val="1D1D1B"/>
                </a:solidFill>
              </a:rPr>
              <a:t> </a:t>
            </a:r>
            <a:r>
              <a:rPr lang="en-US" dirty="0" err="1">
                <a:solidFill>
                  <a:srgbClr val="1D1D1B"/>
                </a:solidFill>
              </a:rPr>
              <a:t>الصحي</a:t>
            </a:r>
            <a:r>
              <a:rPr lang="en-US" dirty="0">
                <a:solidFill>
                  <a:srgbClr val="1D1D1B"/>
                </a:solidFill>
              </a:rPr>
              <a:t> </a:t>
            </a:r>
            <a:r>
              <a:rPr lang="ar-EG" dirty="0">
                <a:solidFill>
                  <a:srgbClr val="1D1D1B"/>
                </a:solidFill>
              </a:rPr>
              <a:t>في سن الستين، 2000-2019</a:t>
            </a:r>
            <a:endParaRPr lang="en-US" dirty="0">
              <a:solidFill>
                <a:srgbClr val="1D1D1B"/>
              </a:solidFill>
            </a:endParaRPr>
          </a:p>
          <a:p>
            <a:pPr algn="r"/>
            <a:endParaRPr lang="en-US" dirty="0">
              <a:solidFill>
                <a:sysClr val="windowText" lastClr="000000"/>
              </a:solidFill>
            </a:endParaRPr>
          </a:p>
        </p:txBody>
      </p:sp>
      <p:sp>
        <p:nvSpPr>
          <p:cNvPr id="16" name="Rectangle 15">
            <a:extLst>
              <a:ext uri="{FF2B5EF4-FFF2-40B4-BE49-F238E27FC236}">
                <a16:creationId xmlns:a16="http://schemas.microsoft.com/office/drawing/2014/main" id="{0A21E059-C8F4-0D93-94D0-E56EB83EE5AB}"/>
              </a:ext>
            </a:extLst>
          </p:cNvPr>
          <p:cNvSpPr/>
          <p:nvPr/>
        </p:nvSpPr>
        <p:spPr>
          <a:xfrm>
            <a:off x="966063" y="2121554"/>
            <a:ext cx="1724868" cy="21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EG" sz="1200" dirty="0">
                <a:solidFill>
                  <a:srgbClr val="1D1D1B"/>
                </a:solidFill>
              </a:rPr>
              <a:t>المتوقع (سنوات)</a:t>
            </a:r>
          </a:p>
          <a:p>
            <a:r>
              <a:rPr lang="ar-EG" sz="1200" dirty="0">
                <a:solidFill>
                  <a:srgbClr val="1D1D1B"/>
                </a:solidFill>
              </a:rPr>
              <a:t>عند سن الستين</a:t>
            </a:r>
            <a:endParaRPr lang="en-US" sz="1200" dirty="0">
              <a:solidFill>
                <a:srgbClr val="1D1D1B"/>
              </a:solidFill>
            </a:endParaRPr>
          </a:p>
        </p:txBody>
      </p:sp>
      <p:sp>
        <p:nvSpPr>
          <p:cNvPr id="17" name="Rectangle 16">
            <a:extLst>
              <a:ext uri="{FF2B5EF4-FFF2-40B4-BE49-F238E27FC236}">
                <a16:creationId xmlns:a16="http://schemas.microsoft.com/office/drawing/2014/main" id="{E8E927B3-8F76-736F-B538-4B59B2CB60C4}"/>
              </a:ext>
            </a:extLst>
          </p:cNvPr>
          <p:cNvSpPr/>
          <p:nvPr/>
        </p:nvSpPr>
        <p:spPr>
          <a:xfrm>
            <a:off x="6429444" y="2167630"/>
            <a:ext cx="1724868" cy="318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EG" sz="1200" dirty="0">
                <a:solidFill>
                  <a:srgbClr val="1D1D1B"/>
                </a:solidFill>
              </a:rPr>
              <a:t>المتوقع (سنوات)</a:t>
            </a:r>
          </a:p>
          <a:p>
            <a:r>
              <a:rPr lang="ar-EG" sz="1200" dirty="0">
                <a:solidFill>
                  <a:srgbClr val="1D1D1B"/>
                </a:solidFill>
              </a:rPr>
              <a:t>عند الولادة</a:t>
            </a:r>
            <a:endParaRPr lang="en-US" sz="1200" dirty="0">
              <a:solidFill>
                <a:srgbClr val="1D1D1B"/>
              </a:solidFill>
            </a:endParaRPr>
          </a:p>
        </p:txBody>
      </p:sp>
      <p:sp>
        <p:nvSpPr>
          <p:cNvPr id="18" name="Rectangle 17">
            <a:extLst>
              <a:ext uri="{FF2B5EF4-FFF2-40B4-BE49-F238E27FC236}">
                <a16:creationId xmlns:a16="http://schemas.microsoft.com/office/drawing/2014/main" id="{A802C12C-6343-F2EB-09DC-BE23CE4AC433}"/>
              </a:ext>
            </a:extLst>
          </p:cNvPr>
          <p:cNvSpPr/>
          <p:nvPr/>
        </p:nvSpPr>
        <p:spPr>
          <a:xfrm>
            <a:off x="1281223" y="2424223"/>
            <a:ext cx="1307805" cy="616689"/>
          </a:xfrm>
          <a:prstGeom prst="rect">
            <a:avLst/>
          </a:prstGeom>
          <a:solidFill>
            <a:srgbClr val="277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100" dirty="0"/>
              <a:t>في سن الستين، كانت الفجوة بين الرجال 4.1 سنة والنساء 5.3 سنة</a:t>
            </a:r>
            <a:endParaRPr lang="en-US" sz="1100" dirty="0"/>
          </a:p>
        </p:txBody>
      </p:sp>
      <p:sp>
        <p:nvSpPr>
          <p:cNvPr id="19" name="Rectangle 18">
            <a:extLst>
              <a:ext uri="{FF2B5EF4-FFF2-40B4-BE49-F238E27FC236}">
                <a16:creationId xmlns:a16="http://schemas.microsoft.com/office/drawing/2014/main" id="{8DDE5CC6-483C-6E67-704F-4205E9B9BC2D}"/>
              </a:ext>
            </a:extLst>
          </p:cNvPr>
          <p:cNvSpPr/>
          <p:nvPr/>
        </p:nvSpPr>
        <p:spPr>
          <a:xfrm>
            <a:off x="4997746" y="3072808"/>
            <a:ext cx="1307805" cy="616689"/>
          </a:xfrm>
          <a:prstGeom prst="rect">
            <a:avLst/>
          </a:prstGeom>
          <a:solidFill>
            <a:srgbClr val="277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100" dirty="0"/>
              <a:t>وبحلول عام 2019، ارتفع هذا إلى 4.7 سنة للرجال و6.0 سنوات للنساء</a:t>
            </a:r>
            <a:endParaRPr lang="en-US" sz="1100" dirty="0"/>
          </a:p>
        </p:txBody>
      </p:sp>
      <p:sp>
        <p:nvSpPr>
          <p:cNvPr id="23" name="Rectangle 22">
            <a:extLst>
              <a:ext uri="{FF2B5EF4-FFF2-40B4-BE49-F238E27FC236}">
                <a16:creationId xmlns:a16="http://schemas.microsoft.com/office/drawing/2014/main" id="{0A8AE7E7-9C86-04F8-FF6D-397CD790ED0D}"/>
              </a:ext>
            </a:extLst>
          </p:cNvPr>
          <p:cNvSpPr/>
          <p:nvPr/>
        </p:nvSpPr>
        <p:spPr>
          <a:xfrm>
            <a:off x="6719776" y="2524982"/>
            <a:ext cx="1903015" cy="681539"/>
          </a:xfrm>
          <a:prstGeom prst="rect">
            <a:avLst/>
          </a:prstGeom>
          <a:solidFill>
            <a:srgbClr val="277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dirty="0" err="1"/>
              <a:t>في</a:t>
            </a:r>
            <a:r>
              <a:rPr lang="en-US" sz="1100" dirty="0"/>
              <a:t> </a:t>
            </a:r>
            <a:r>
              <a:rPr lang="en-US" sz="1100" dirty="0" err="1"/>
              <a:t>عام</a:t>
            </a:r>
            <a:r>
              <a:rPr lang="en-US" sz="1100" dirty="0"/>
              <a:t> 2000، </a:t>
            </a:r>
            <a:r>
              <a:rPr lang="en-US" sz="1100" dirty="0" err="1"/>
              <a:t>كانت</a:t>
            </a:r>
            <a:r>
              <a:rPr lang="en-US" sz="1100" dirty="0"/>
              <a:t> </a:t>
            </a:r>
            <a:r>
              <a:rPr lang="en-US" sz="1100" dirty="0" err="1"/>
              <a:t>الفجوة</a:t>
            </a:r>
            <a:r>
              <a:rPr lang="en-US" sz="1100" dirty="0"/>
              <a:t> </a:t>
            </a:r>
            <a:r>
              <a:rPr lang="en-US" sz="1100" dirty="0" err="1"/>
              <a:t>بين</a:t>
            </a:r>
            <a:r>
              <a:rPr lang="en-US" sz="1100" dirty="0"/>
              <a:t> </a:t>
            </a:r>
            <a:r>
              <a:rPr lang="en-US" sz="1100" dirty="0" err="1"/>
              <a:t>متوسط</a:t>
            </a:r>
            <a:r>
              <a:rPr lang="en-US" sz="1100" dirty="0"/>
              <a:t> </a:t>
            </a:r>
            <a:r>
              <a:rPr lang="en-US" sz="1100" dirty="0" err="1"/>
              <a:t>العمر</a:t>
            </a:r>
            <a:r>
              <a:rPr lang="en-US" sz="1100" dirty="0"/>
              <a:t> </a:t>
            </a:r>
            <a:r>
              <a:rPr lang="en-US" sz="1100" dirty="0" err="1"/>
              <a:t>المتوقع</a:t>
            </a:r>
            <a:r>
              <a:rPr lang="en-US" sz="1100" dirty="0"/>
              <a:t> </a:t>
            </a:r>
            <a:r>
              <a:rPr lang="en-US" sz="1100" dirty="0" err="1"/>
              <a:t>والعمر</a:t>
            </a:r>
            <a:r>
              <a:rPr lang="en-US" sz="1100" dirty="0"/>
              <a:t> </a:t>
            </a:r>
            <a:r>
              <a:rPr lang="en-US" sz="1100" dirty="0" err="1"/>
              <a:t>المتوقع</a:t>
            </a:r>
            <a:r>
              <a:rPr lang="en-US" sz="1100" dirty="0"/>
              <a:t> </a:t>
            </a:r>
            <a:r>
              <a:rPr lang="en-US" sz="1100" dirty="0" err="1"/>
              <a:t>الصحي</a:t>
            </a:r>
            <a:r>
              <a:rPr lang="en-US" sz="1100" dirty="0"/>
              <a:t> </a:t>
            </a:r>
            <a:r>
              <a:rPr lang="en-US" sz="1100" dirty="0" err="1"/>
              <a:t>عند</a:t>
            </a:r>
            <a:r>
              <a:rPr lang="en-US" sz="1100" dirty="0"/>
              <a:t> </a:t>
            </a:r>
            <a:r>
              <a:rPr lang="en-US" sz="1100" dirty="0" err="1"/>
              <a:t>الولادة</a:t>
            </a:r>
            <a:r>
              <a:rPr lang="en-US" sz="1100" dirty="0"/>
              <a:t> </a:t>
            </a:r>
            <a:r>
              <a:rPr lang="en-US" sz="1100" dirty="0" err="1"/>
              <a:t>للرجال</a:t>
            </a:r>
            <a:r>
              <a:rPr lang="en-US" sz="1100" dirty="0"/>
              <a:t> 7.3 </a:t>
            </a:r>
            <a:r>
              <a:rPr lang="ar-EG" sz="1100" dirty="0"/>
              <a:t> س</a:t>
            </a:r>
            <a:r>
              <a:rPr lang="en-US" sz="1100" dirty="0" err="1"/>
              <a:t>نوات</a:t>
            </a:r>
            <a:r>
              <a:rPr lang="en-US" sz="1100" dirty="0"/>
              <a:t> وللنساء9.7 </a:t>
            </a:r>
            <a:r>
              <a:rPr lang="ar-EG" sz="1100" dirty="0"/>
              <a:t> سن</a:t>
            </a:r>
            <a:r>
              <a:rPr lang="en-US" sz="1100" dirty="0" err="1"/>
              <a:t>وات</a:t>
            </a:r>
            <a:r>
              <a:rPr lang="en-US" sz="1100" dirty="0"/>
              <a:t>.</a:t>
            </a:r>
          </a:p>
        </p:txBody>
      </p:sp>
      <p:sp>
        <p:nvSpPr>
          <p:cNvPr id="25" name="TextBox 24">
            <a:extLst>
              <a:ext uri="{FF2B5EF4-FFF2-40B4-BE49-F238E27FC236}">
                <a16:creationId xmlns:a16="http://schemas.microsoft.com/office/drawing/2014/main" id="{B4058FBE-B4F2-3E72-E6EE-916318097590}"/>
              </a:ext>
            </a:extLst>
          </p:cNvPr>
          <p:cNvSpPr txBox="1"/>
          <p:nvPr/>
        </p:nvSpPr>
        <p:spPr>
          <a:xfrm>
            <a:off x="3054270" y="3331144"/>
            <a:ext cx="6131688" cy="369332"/>
          </a:xfrm>
          <a:prstGeom prst="rect">
            <a:avLst/>
          </a:prstGeom>
          <a:noFill/>
        </p:spPr>
        <p:txBody>
          <a:bodyPr wrap="square">
            <a:spAutoFit/>
          </a:bodyPr>
          <a:lstStyle/>
          <a:p>
            <a:endParaRPr lang="en-US" dirty="0"/>
          </a:p>
        </p:txBody>
      </p:sp>
      <p:sp>
        <p:nvSpPr>
          <p:cNvPr id="26" name="Rectangle 25">
            <a:extLst>
              <a:ext uri="{FF2B5EF4-FFF2-40B4-BE49-F238E27FC236}">
                <a16:creationId xmlns:a16="http://schemas.microsoft.com/office/drawing/2014/main" id="{B78EE517-136A-831F-609D-18A7EE209673}"/>
              </a:ext>
            </a:extLst>
          </p:cNvPr>
          <p:cNvSpPr/>
          <p:nvPr/>
        </p:nvSpPr>
        <p:spPr>
          <a:xfrm>
            <a:off x="10479638" y="2838748"/>
            <a:ext cx="1340481" cy="882400"/>
          </a:xfrm>
          <a:prstGeom prst="rect">
            <a:avLst/>
          </a:prstGeom>
          <a:solidFill>
            <a:srgbClr val="277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dirty="0" err="1"/>
              <a:t>وبحلول</a:t>
            </a:r>
            <a:r>
              <a:rPr lang="en-US" sz="1100" dirty="0"/>
              <a:t> </a:t>
            </a:r>
            <a:r>
              <a:rPr lang="en-US" sz="1100" dirty="0" err="1"/>
              <a:t>عام</a:t>
            </a:r>
            <a:r>
              <a:rPr lang="en-US" sz="1100" dirty="0"/>
              <a:t> 2019، </a:t>
            </a:r>
            <a:r>
              <a:rPr lang="en-US" sz="1100" dirty="0" err="1"/>
              <a:t>زادت</a:t>
            </a:r>
            <a:r>
              <a:rPr lang="en-US" sz="1100" dirty="0"/>
              <a:t> </a:t>
            </a:r>
            <a:r>
              <a:rPr lang="en-US" sz="1100" dirty="0" err="1"/>
              <a:t>الفجوات</a:t>
            </a:r>
            <a:r>
              <a:rPr lang="en-US" sz="1100" dirty="0"/>
              <a:t> إلى8.3 </a:t>
            </a:r>
            <a:r>
              <a:rPr lang="ar-EG" sz="1100" dirty="0"/>
              <a:t> </a:t>
            </a:r>
            <a:r>
              <a:rPr lang="en-US" sz="1100" dirty="0" err="1"/>
              <a:t>سنة</a:t>
            </a:r>
            <a:r>
              <a:rPr lang="en-US" sz="1100" dirty="0"/>
              <a:t> </a:t>
            </a:r>
            <a:r>
              <a:rPr lang="en-US" sz="1100" dirty="0" err="1"/>
              <a:t>للرجال</a:t>
            </a:r>
            <a:r>
              <a:rPr lang="en-US" sz="1100" dirty="0"/>
              <a:t> و11 </a:t>
            </a:r>
            <a:r>
              <a:rPr lang="ar-EG" sz="1100" dirty="0"/>
              <a:t> س</a:t>
            </a:r>
            <a:r>
              <a:rPr lang="en-US" sz="1100" dirty="0" err="1"/>
              <a:t>نة</a:t>
            </a:r>
            <a:r>
              <a:rPr lang="en-US" sz="1100" dirty="0"/>
              <a:t> </a:t>
            </a:r>
            <a:r>
              <a:rPr lang="en-US" sz="1100" dirty="0" err="1"/>
              <a:t>للنساء</a:t>
            </a:r>
            <a:endParaRPr lang="en-US" sz="1100" dirty="0"/>
          </a:p>
        </p:txBody>
      </p:sp>
      <p:sp>
        <p:nvSpPr>
          <p:cNvPr id="27" name="TextBox 26">
            <a:extLst>
              <a:ext uri="{FF2B5EF4-FFF2-40B4-BE49-F238E27FC236}">
                <a16:creationId xmlns:a16="http://schemas.microsoft.com/office/drawing/2014/main" id="{84DBD5E0-C200-DC37-4C8C-D64E7A7C051E}"/>
              </a:ext>
            </a:extLst>
          </p:cNvPr>
          <p:cNvSpPr txBox="1"/>
          <p:nvPr/>
        </p:nvSpPr>
        <p:spPr>
          <a:xfrm>
            <a:off x="4418062" y="2146698"/>
            <a:ext cx="1196790" cy="584775"/>
          </a:xfrm>
          <a:prstGeom prst="rect">
            <a:avLst/>
          </a:prstGeom>
          <a:solidFill>
            <a:schemeClr val="bg1"/>
          </a:solidFill>
          <a:ln>
            <a:solidFill>
              <a:srgbClr val="B9B9B9"/>
            </a:solidFill>
          </a:ln>
        </p:spPr>
        <p:txBody>
          <a:bodyPr wrap="square" rtlCol="0">
            <a:spAutoFit/>
          </a:bodyPr>
          <a:lstStyle/>
          <a:p>
            <a:pPr rtl="1"/>
            <a:r>
              <a:rPr lang="en-US" sz="800" dirty="0" err="1">
                <a:solidFill>
                  <a:srgbClr val="1D1D1B"/>
                </a:solidFill>
              </a:rPr>
              <a:t>العمر</a:t>
            </a:r>
            <a:r>
              <a:rPr lang="en-US" sz="800" dirty="0">
                <a:solidFill>
                  <a:srgbClr val="1D1D1B"/>
                </a:solidFill>
              </a:rPr>
              <a:t> </a:t>
            </a:r>
            <a:r>
              <a:rPr lang="en-US" sz="800" dirty="0" err="1">
                <a:solidFill>
                  <a:srgbClr val="1D1D1B"/>
                </a:solidFill>
              </a:rPr>
              <a:t>المتوقع</a:t>
            </a:r>
            <a:r>
              <a:rPr lang="ar-EG" sz="800" dirty="0">
                <a:solidFill>
                  <a:srgbClr val="1D1D1B"/>
                </a:solidFill>
              </a:rPr>
              <a:t> للسيدات</a:t>
            </a:r>
          </a:p>
          <a:p>
            <a:pPr rtl="1"/>
            <a:r>
              <a:rPr lang="en-US" sz="800" dirty="0" err="1">
                <a:solidFill>
                  <a:srgbClr val="1D1D1B"/>
                </a:solidFill>
              </a:rPr>
              <a:t>العمر</a:t>
            </a:r>
            <a:r>
              <a:rPr lang="en-US" sz="800" dirty="0">
                <a:solidFill>
                  <a:srgbClr val="1D1D1B"/>
                </a:solidFill>
              </a:rPr>
              <a:t> </a:t>
            </a:r>
            <a:r>
              <a:rPr lang="en-US" sz="800" dirty="0" err="1">
                <a:solidFill>
                  <a:srgbClr val="1D1D1B"/>
                </a:solidFill>
              </a:rPr>
              <a:t>المتوقع</a:t>
            </a:r>
            <a:r>
              <a:rPr lang="ar-EG" sz="800" dirty="0">
                <a:solidFill>
                  <a:srgbClr val="1D1D1B"/>
                </a:solidFill>
              </a:rPr>
              <a:t> للرجال</a:t>
            </a:r>
          </a:p>
          <a:p>
            <a:pPr rtl="1"/>
            <a:r>
              <a:rPr lang="en-US" sz="800" dirty="0" err="1">
                <a:solidFill>
                  <a:srgbClr val="1D1D1B"/>
                </a:solidFill>
              </a:rPr>
              <a:t>العمر</a:t>
            </a:r>
            <a:r>
              <a:rPr lang="en-US" sz="800" dirty="0">
                <a:solidFill>
                  <a:srgbClr val="1D1D1B"/>
                </a:solidFill>
              </a:rPr>
              <a:t> </a:t>
            </a:r>
            <a:r>
              <a:rPr lang="en-US" sz="800" dirty="0" err="1">
                <a:solidFill>
                  <a:srgbClr val="1D1D1B"/>
                </a:solidFill>
              </a:rPr>
              <a:t>المتوقع</a:t>
            </a:r>
            <a:r>
              <a:rPr lang="en-US" sz="800" dirty="0">
                <a:solidFill>
                  <a:srgbClr val="1D1D1B"/>
                </a:solidFill>
              </a:rPr>
              <a:t> </a:t>
            </a:r>
            <a:r>
              <a:rPr lang="en-US" sz="800" dirty="0" err="1">
                <a:solidFill>
                  <a:srgbClr val="1D1D1B"/>
                </a:solidFill>
              </a:rPr>
              <a:t>الصحي</a:t>
            </a:r>
            <a:r>
              <a:rPr lang="ar-EG" sz="800" dirty="0">
                <a:solidFill>
                  <a:srgbClr val="1D1D1B"/>
                </a:solidFill>
              </a:rPr>
              <a:t> للسيدات</a:t>
            </a:r>
          </a:p>
          <a:p>
            <a:pPr rtl="1"/>
            <a:r>
              <a:rPr lang="en-US" sz="800" dirty="0" err="1">
                <a:solidFill>
                  <a:srgbClr val="1D1D1B"/>
                </a:solidFill>
              </a:rPr>
              <a:t>العمر</a:t>
            </a:r>
            <a:r>
              <a:rPr lang="en-US" sz="800" dirty="0">
                <a:solidFill>
                  <a:srgbClr val="1D1D1B"/>
                </a:solidFill>
              </a:rPr>
              <a:t> </a:t>
            </a:r>
            <a:r>
              <a:rPr lang="en-US" sz="800" dirty="0" err="1">
                <a:solidFill>
                  <a:srgbClr val="1D1D1B"/>
                </a:solidFill>
              </a:rPr>
              <a:t>المتوقع</a:t>
            </a:r>
            <a:r>
              <a:rPr lang="en-US" sz="800" dirty="0">
                <a:solidFill>
                  <a:srgbClr val="1D1D1B"/>
                </a:solidFill>
              </a:rPr>
              <a:t> </a:t>
            </a:r>
            <a:r>
              <a:rPr lang="en-US" sz="800" dirty="0" err="1">
                <a:solidFill>
                  <a:srgbClr val="1D1D1B"/>
                </a:solidFill>
              </a:rPr>
              <a:t>الصحي</a:t>
            </a:r>
            <a:r>
              <a:rPr lang="ar-EG" sz="800" dirty="0">
                <a:solidFill>
                  <a:srgbClr val="1D1D1B"/>
                </a:solidFill>
              </a:rPr>
              <a:t> للرجال</a:t>
            </a:r>
            <a:endParaRPr lang="en-US" sz="800" dirty="0"/>
          </a:p>
        </p:txBody>
      </p:sp>
      <p:sp>
        <p:nvSpPr>
          <p:cNvPr id="28" name="TextBox 27">
            <a:extLst>
              <a:ext uri="{FF2B5EF4-FFF2-40B4-BE49-F238E27FC236}">
                <a16:creationId xmlns:a16="http://schemas.microsoft.com/office/drawing/2014/main" id="{DA0EC636-619B-25BF-F6BE-833A3DA80394}"/>
              </a:ext>
            </a:extLst>
          </p:cNvPr>
          <p:cNvSpPr txBox="1"/>
          <p:nvPr/>
        </p:nvSpPr>
        <p:spPr>
          <a:xfrm>
            <a:off x="9800852" y="2208545"/>
            <a:ext cx="1196790" cy="584775"/>
          </a:xfrm>
          <a:prstGeom prst="rect">
            <a:avLst/>
          </a:prstGeom>
          <a:solidFill>
            <a:schemeClr val="bg1"/>
          </a:solidFill>
          <a:ln>
            <a:solidFill>
              <a:srgbClr val="B9B9B9"/>
            </a:solidFill>
          </a:ln>
        </p:spPr>
        <p:txBody>
          <a:bodyPr wrap="square" rtlCol="0">
            <a:spAutoFit/>
          </a:bodyPr>
          <a:lstStyle/>
          <a:p>
            <a:pPr rtl="1"/>
            <a:r>
              <a:rPr lang="en-US" sz="800" dirty="0" err="1">
                <a:solidFill>
                  <a:srgbClr val="1D1D1B"/>
                </a:solidFill>
              </a:rPr>
              <a:t>العمر</a:t>
            </a:r>
            <a:r>
              <a:rPr lang="en-US" sz="800" dirty="0">
                <a:solidFill>
                  <a:srgbClr val="1D1D1B"/>
                </a:solidFill>
              </a:rPr>
              <a:t> </a:t>
            </a:r>
            <a:r>
              <a:rPr lang="en-US" sz="800" dirty="0" err="1">
                <a:solidFill>
                  <a:srgbClr val="1D1D1B"/>
                </a:solidFill>
              </a:rPr>
              <a:t>المتوقع</a:t>
            </a:r>
            <a:r>
              <a:rPr lang="ar-EG" sz="800" dirty="0">
                <a:solidFill>
                  <a:srgbClr val="1D1D1B"/>
                </a:solidFill>
              </a:rPr>
              <a:t> للسيدات</a:t>
            </a:r>
          </a:p>
          <a:p>
            <a:pPr rtl="1"/>
            <a:r>
              <a:rPr lang="en-US" sz="800" dirty="0" err="1">
                <a:solidFill>
                  <a:srgbClr val="1D1D1B"/>
                </a:solidFill>
              </a:rPr>
              <a:t>العمر</a:t>
            </a:r>
            <a:r>
              <a:rPr lang="en-US" sz="800" dirty="0">
                <a:solidFill>
                  <a:srgbClr val="1D1D1B"/>
                </a:solidFill>
              </a:rPr>
              <a:t> </a:t>
            </a:r>
            <a:r>
              <a:rPr lang="en-US" sz="800" dirty="0" err="1">
                <a:solidFill>
                  <a:srgbClr val="1D1D1B"/>
                </a:solidFill>
              </a:rPr>
              <a:t>المتوقع</a:t>
            </a:r>
            <a:r>
              <a:rPr lang="ar-EG" sz="800" dirty="0">
                <a:solidFill>
                  <a:srgbClr val="1D1D1B"/>
                </a:solidFill>
              </a:rPr>
              <a:t> للرجال</a:t>
            </a:r>
          </a:p>
          <a:p>
            <a:pPr rtl="1"/>
            <a:r>
              <a:rPr lang="en-US" sz="800" dirty="0" err="1">
                <a:solidFill>
                  <a:srgbClr val="1D1D1B"/>
                </a:solidFill>
              </a:rPr>
              <a:t>العمر</a:t>
            </a:r>
            <a:r>
              <a:rPr lang="en-US" sz="800" dirty="0">
                <a:solidFill>
                  <a:srgbClr val="1D1D1B"/>
                </a:solidFill>
              </a:rPr>
              <a:t> </a:t>
            </a:r>
            <a:r>
              <a:rPr lang="en-US" sz="800" dirty="0" err="1">
                <a:solidFill>
                  <a:srgbClr val="1D1D1B"/>
                </a:solidFill>
              </a:rPr>
              <a:t>المتوقع</a:t>
            </a:r>
            <a:r>
              <a:rPr lang="en-US" sz="800" dirty="0">
                <a:solidFill>
                  <a:srgbClr val="1D1D1B"/>
                </a:solidFill>
              </a:rPr>
              <a:t> </a:t>
            </a:r>
            <a:r>
              <a:rPr lang="en-US" sz="800" dirty="0" err="1">
                <a:solidFill>
                  <a:srgbClr val="1D1D1B"/>
                </a:solidFill>
              </a:rPr>
              <a:t>الصحي</a:t>
            </a:r>
            <a:r>
              <a:rPr lang="ar-EG" sz="800" dirty="0">
                <a:solidFill>
                  <a:srgbClr val="1D1D1B"/>
                </a:solidFill>
              </a:rPr>
              <a:t> للسيدات</a:t>
            </a:r>
          </a:p>
          <a:p>
            <a:pPr rtl="1"/>
            <a:r>
              <a:rPr lang="en-US" sz="800" dirty="0" err="1">
                <a:solidFill>
                  <a:srgbClr val="1D1D1B"/>
                </a:solidFill>
              </a:rPr>
              <a:t>العمر</a:t>
            </a:r>
            <a:r>
              <a:rPr lang="en-US" sz="800" dirty="0">
                <a:solidFill>
                  <a:srgbClr val="1D1D1B"/>
                </a:solidFill>
              </a:rPr>
              <a:t> </a:t>
            </a:r>
            <a:r>
              <a:rPr lang="en-US" sz="800" dirty="0" err="1">
                <a:solidFill>
                  <a:srgbClr val="1D1D1B"/>
                </a:solidFill>
              </a:rPr>
              <a:t>المتوقع</a:t>
            </a:r>
            <a:r>
              <a:rPr lang="en-US" sz="800" dirty="0">
                <a:solidFill>
                  <a:srgbClr val="1D1D1B"/>
                </a:solidFill>
              </a:rPr>
              <a:t> </a:t>
            </a:r>
            <a:r>
              <a:rPr lang="en-US" sz="800" dirty="0" err="1">
                <a:solidFill>
                  <a:srgbClr val="1D1D1B"/>
                </a:solidFill>
              </a:rPr>
              <a:t>الصحي</a:t>
            </a:r>
            <a:r>
              <a:rPr lang="ar-EG" sz="800" dirty="0">
                <a:solidFill>
                  <a:srgbClr val="1D1D1B"/>
                </a:solidFill>
              </a:rPr>
              <a:t> للرجال</a:t>
            </a:r>
            <a:endParaRPr lang="en-US" sz="800" dirty="0"/>
          </a:p>
        </p:txBody>
      </p:sp>
    </p:spTree>
    <p:extLst>
      <p:ext uri="{BB962C8B-B14F-4D97-AF65-F5344CB8AC3E}">
        <p14:creationId xmlns:p14="http://schemas.microsoft.com/office/powerpoint/2010/main" val="225610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BC039C-8285-42F5-9F0F-AFE791B84999}"/>
              </a:ext>
            </a:extLst>
          </p:cNvPr>
          <p:cNvSpPr/>
          <p:nvPr/>
        </p:nvSpPr>
        <p:spPr>
          <a:xfrm>
            <a:off x="0" y="0"/>
            <a:ext cx="12192000" cy="1216800"/>
          </a:xfrm>
          <a:prstGeom prst="rect">
            <a:avLst/>
          </a:prstGeom>
          <a:solidFill>
            <a:srgbClr val="081F5C"/>
          </a:solidFill>
        </p:spPr>
        <p:txBody>
          <a:bodyPr wrap="square" anchor="ctr" anchorCtr="0">
            <a:noAutofit/>
          </a:bodyPr>
          <a:lstStyle/>
          <a:p>
            <a:pPr>
              <a:defRPr/>
            </a:pPr>
            <a:endParaRPr lang="en-US" sz="1200" b="1" dirty="0">
              <a:solidFill>
                <a:prstClr val="white"/>
              </a:solidFill>
              <a:latin typeface="Source Sans Pro" panose="020B0503030403020204" pitchFamily="34" charset="0"/>
              <a:ea typeface="Ebrima" panose="02000000000000000000" pitchFamily="2" charset="0"/>
              <a:cs typeface="Ebrima" panose="02000000000000000000" pitchFamily="2" charset="0"/>
            </a:endParaRPr>
          </a:p>
          <a:p>
            <a:pPr algn="ctr">
              <a:defRPr/>
            </a:pPr>
            <a:r>
              <a:rPr lang="ar-EG" sz="3600" b="1" dirty="0">
                <a:solidFill>
                  <a:prstClr val="white"/>
                </a:solidFill>
                <a:latin typeface="Source Sans Pro" panose="020B0503030403020204" pitchFamily="34" charset="0"/>
                <a:ea typeface="Ebrima" panose="02000000000000000000" pitchFamily="2" charset="0"/>
                <a:cs typeface="Ebrima" panose="02000000000000000000" pitchFamily="2" charset="0"/>
              </a:rPr>
              <a:t>بيئاتنا هي المفتاح لسد الفجوات</a:t>
            </a:r>
            <a:endParaRPr lang="en-US" sz="1200" b="1" dirty="0">
              <a:solidFill>
                <a:prstClr val="white"/>
              </a:solidFill>
              <a:latin typeface="Source Sans Pro" panose="020B0503030403020204" pitchFamily="34" charset="0"/>
              <a:ea typeface="Ebrima" panose="02000000000000000000" pitchFamily="2" charset="0"/>
              <a:cs typeface="Ebrima" panose="02000000000000000000" pitchFamily="2" charset="0"/>
            </a:endParaRPr>
          </a:p>
        </p:txBody>
      </p:sp>
      <p:sp>
        <p:nvSpPr>
          <p:cNvPr id="6" name="Content Placeholder 9">
            <a:extLst>
              <a:ext uri="{FF2B5EF4-FFF2-40B4-BE49-F238E27FC236}">
                <a16:creationId xmlns:a16="http://schemas.microsoft.com/office/drawing/2014/main" id="{B2BDAE7F-D632-4071-99C1-16F6A10F9118}"/>
              </a:ext>
            </a:extLst>
          </p:cNvPr>
          <p:cNvSpPr txBox="1">
            <a:spLocks/>
          </p:cNvSpPr>
          <p:nvPr/>
        </p:nvSpPr>
        <p:spPr>
          <a:xfrm>
            <a:off x="373982" y="2146661"/>
            <a:ext cx="7086600" cy="3878095"/>
          </a:xfrm>
          <a:prstGeom prst="rect">
            <a:avLst/>
          </a:prstGeom>
        </p:spPr>
        <p:txBody>
          <a:bodyPr vert="horz" lIns="91440" tIns="45720" rIns="91440" bIns="45720" rtlCol="0">
            <a:normAutofit fontScale="92500"/>
          </a:bodyPr>
          <a:lstStyle>
            <a:lvl1pPr marL="0" indent="0" algn="l" defTabSz="457200" rtl="0" eaLnBrk="1" latinLnBrk="0" hangingPunct="1">
              <a:spcBef>
                <a:spcPct val="20000"/>
              </a:spcBef>
              <a:buClr>
                <a:schemeClr val="tx2">
                  <a:lumMod val="60000"/>
                  <a:lumOff val="40000"/>
                </a:schemeClr>
              </a:buClr>
              <a:buFont typeface="Arial"/>
              <a:buNone/>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r">
              <a:lnSpc>
                <a:spcPct val="120000"/>
              </a:lnSpc>
            </a:pPr>
            <a:r>
              <a:rPr lang="ar-EG" dirty="0">
                <a:solidFill>
                  <a:srgbClr val="081F5C"/>
                </a:solidFill>
                <a:latin typeface="Source Sans Pro" panose="020B0503030403020204" pitchFamily="34" charset="0"/>
              </a:rPr>
              <a:t>تشمل </a:t>
            </a:r>
            <a:r>
              <a:rPr lang="ar-EG" b="1" dirty="0">
                <a:solidFill>
                  <a:srgbClr val="081F5C"/>
                </a:solidFill>
                <a:latin typeface="Source Sans Pro" panose="020B0503030403020204" pitchFamily="34" charset="0"/>
              </a:rPr>
              <a:t>البيئات</a:t>
            </a:r>
            <a:r>
              <a:rPr lang="ar-EG" dirty="0">
                <a:solidFill>
                  <a:srgbClr val="081F5C"/>
                </a:solidFill>
                <a:latin typeface="Source Sans Pro" panose="020B0503030403020204" pitchFamily="34" charset="0"/>
              </a:rPr>
              <a:t> جميع العوامل الموجودة في العالم الخارجي والتي تشكل سياق حياة الفرد.</a:t>
            </a:r>
          </a:p>
          <a:p>
            <a:pPr algn="r">
              <a:lnSpc>
                <a:spcPct val="120000"/>
              </a:lnSpc>
            </a:pPr>
            <a:r>
              <a:rPr lang="ar-EG" dirty="0">
                <a:solidFill>
                  <a:srgbClr val="081F5C"/>
                </a:solidFill>
                <a:latin typeface="Source Sans Pro" panose="020B0503030403020204" pitchFamily="34" charset="0"/>
              </a:rPr>
              <a:t> </a:t>
            </a:r>
          </a:p>
          <a:p>
            <a:pPr algn="r">
              <a:lnSpc>
                <a:spcPct val="120000"/>
              </a:lnSpc>
            </a:pPr>
            <a:r>
              <a:rPr lang="ar-EG" dirty="0">
                <a:solidFill>
                  <a:srgbClr val="081F5C"/>
                </a:solidFill>
                <a:latin typeface="Source Sans Pro" panose="020B0503030403020204" pitchFamily="34" charset="0"/>
              </a:rPr>
              <a:t>وتشمل هذه المنزل والمجتمعات والمجتمع الأوسع. توجد ضمن هذه البيئات مجموعة من العوامل، بما في ذلك البيئة المبنية، والأشخاص وعلاقاتهم، ومواقفهم وقيمهم، والسياسات الصحية والاجتماعية، والأنظمة التي تدعمهم، والخدمات التي ينفذونها.</a:t>
            </a:r>
            <a:endParaRPr lang="en-US" dirty="0">
              <a:solidFill>
                <a:srgbClr val="081F5C"/>
              </a:solidFill>
              <a:latin typeface="Source Sans Pro" panose="020B0503030403020204" pitchFamily="34" charset="0"/>
            </a:endParaRPr>
          </a:p>
        </p:txBody>
      </p:sp>
      <p:pic>
        <p:nvPicPr>
          <p:cNvPr id="3" name="Picture 2" descr="A picture containing text, light, dark, sign&#10;&#10;Description automatically generated">
            <a:extLst>
              <a:ext uri="{FF2B5EF4-FFF2-40B4-BE49-F238E27FC236}">
                <a16:creationId xmlns:a16="http://schemas.microsoft.com/office/drawing/2014/main" id="{B50541B7-1145-86C1-0510-6FB5E7C28BDA}"/>
              </a:ext>
            </a:extLst>
          </p:cNvPr>
          <p:cNvPicPr>
            <a:picLocks noChangeAspect="1"/>
          </p:cNvPicPr>
          <p:nvPr/>
        </p:nvPicPr>
        <p:blipFill>
          <a:blip r:embed="rId3"/>
          <a:stretch>
            <a:fillRect/>
          </a:stretch>
        </p:blipFill>
        <p:spPr>
          <a:xfrm>
            <a:off x="10138781" y="2003470"/>
            <a:ext cx="949836" cy="732731"/>
          </a:xfrm>
          <a:prstGeom prst="rect">
            <a:avLst/>
          </a:prstGeom>
        </p:spPr>
      </p:pic>
      <p:sp>
        <p:nvSpPr>
          <p:cNvPr id="5" name="Content Placeholder 9">
            <a:extLst>
              <a:ext uri="{FF2B5EF4-FFF2-40B4-BE49-F238E27FC236}">
                <a16:creationId xmlns:a16="http://schemas.microsoft.com/office/drawing/2014/main" id="{8D37D754-1941-4FF7-0B44-447F7E9D8C9C}"/>
              </a:ext>
            </a:extLst>
          </p:cNvPr>
          <p:cNvSpPr txBox="1">
            <a:spLocks/>
          </p:cNvSpPr>
          <p:nvPr/>
        </p:nvSpPr>
        <p:spPr>
          <a:xfrm>
            <a:off x="8082822" y="2098199"/>
            <a:ext cx="1964212" cy="613894"/>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tx2">
                  <a:lumMod val="60000"/>
                  <a:lumOff val="40000"/>
                </a:schemeClr>
              </a:buClr>
              <a:buFont typeface="Arial"/>
              <a:buNone/>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r">
              <a:lnSpc>
                <a:spcPct val="120000"/>
              </a:lnSpc>
            </a:pPr>
            <a:r>
              <a:rPr lang="ar-EG" sz="2400" b="1" dirty="0">
                <a:solidFill>
                  <a:srgbClr val="081F5C"/>
                </a:solidFill>
                <a:latin typeface="Source Sans Pro" panose="020B0503030403020204" pitchFamily="34" charset="0"/>
              </a:rPr>
              <a:t>السكن</a:t>
            </a:r>
            <a:endParaRPr lang="en-US" sz="2400" dirty="0">
              <a:solidFill>
                <a:srgbClr val="081F5C"/>
              </a:solidFill>
              <a:latin typeface="Source Sans Pro" panose="020B0503030403020204" pitchFamily="34" charset="0"/>
            </a:endParaRPr>
          </a:p>
        </p:txBody>
      </p:sp>
      <p:pic>
        <p:nvPicPr>
          <p:cNvPr id="9" name="Picture 8" descr="A picture containing light&#10;&#10;Description automatically generated">
            <a:extLst>
              <a:ext uri="{FF2B5EF4-FFF2-40B4-BE49-F238E27FC236}">
                <a16:creationId xmlns:a16="http://schemas.microsoft.com/office/drawing/2014/main" id="{D68DE456-01F0-569A-6948-43EE379A63B6}"/>
              </a:ext>
            </a:extLst>
          </p:cNvPr>
          <p:cNvPicPr>
            <a:picLocks noChangeAspect="1"/>
          </p:cNvPicPr>
          <p:nvPr/>
        </p:nvPicPr>
        <p:blipFill>
          <a:blip r:embed="rId4"/>
          <a:stretch>
            <a:fillRect/>
          </a:stretch>
        </p:blipFill>
        <p:spPr>
          <a:xfrm>
            <a:off x="10322500" y="3000449"/>
            <a:ext cx="913541" cy="892296"/>
          </a:xfrm>
          <a:prstGeom prst="rect">
            <a:avLst/>
          </a:prstGeom>
        </p:spPr>
      </p:pic>
      <p:sp>
        <p:nvSpPr>
          <p:cNvPr id="11" name="Content Placeholder 9">
            <a:extLst>
              <a:ext uri="{FF2B5EF4-FFF2-40B4-BE49-F238E27FC236}">
                <a16:creationId xmlns:a16="http://schemas.microsoft.com/office/drawing/2014/main" id="{8C2CE861-ED49-9C93-2662-223D0D28A4B8}"/>
              </a:ext>
            </a:extLst>
          </p:cNvPr>
          <p:cNvSpPr txBox="1">
            <a:spLocks/>
          </p:cNvSpPr>
          <p:nvPr/>
        </p:nvSpPr>
        <p:spPr>
          <a:xfrm>
            <a:off x="8085684" y="3241526"/>
            <a:ext cx="2108954" cy="4585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tx2">
                  <a:lumMod val="60000"/>
                  <a:lumOff val="40000"/>
                </a:schemeClr>
              </a:buClr>
              <a:buFont typeface="Arial"/>
              <a:buNone/>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r"/>
            <a:r>
              <a:rPr lang="ar-EG" sz="2400" b="1" dirty="0">
                <a:solidFill>
                  <a:srgbClr val="081F5C"/>
                </a:solidFill>
                <a:latin typeface="Source Sans Pro" panose="020B0503030403020204" pitchFamily="34" charset="0"/>
              </a:rPr>
              <a:t>التقنيات المساعدة</a:t>
            </a:r>
            <a:endParaRPr lang="en-US" sz="2400" dirty="0">
              <a:solidFill>
                <a:srgbClr val="081F5C"/>
              </a:solidFill>
              <a:latin typeface="Source Sans Pro" panose="020B0503030403020204" pitchFamily="34" charset="0"/>
            </a:endParaRPr>
          </a:p>
        </p:txBody>
      </p:sp>
      <p:pic>
        <p:nvPicPr>
          <p:cNvPr id="13" name="Picture 12" descr="A picture containing text, sign, light&#10;&#10;Description automatically generated">
            <a:extLst>
              <a:ext uri="{FF2B5EF4-FFF2-40B4-BE49-F238E27FC236}">
                <a16:creationId xmlns:a16="http://schemas.microsoft.com/office/drawing/2014/main" id="{0AA09470-9BAD-7D7B-C6E0-33E5BAD00238}"/>
              </a:ext>
            </a:extLst>
          </p:cNvPr>
          <p:cNvPicPr>
            <a:picLocks noChangeAspect="1"/>
          </p:cNvPicPr>
          <p:nvPr/>
        </p:nvPicPr>
        <p:blipFill>
          <a:blip r:embed="rId5"/>
          <a:stretch>
            <a:fillRect/>
          </a:stretch>
        </p:blipFill>
        <p:spPr>
          <a:xfrm>
            <a:off x="10138781" y="4156993"/>
            <a:ext cx="933387" cy="796794"/>
          </a:xfrm>
          <a:prstGeom prst="rect">
            <a:avLst/>
          </a:prstGeom>
        </p:spPr>
      </p:pic>
      <p:sp>
        <p:nvSpPr>
          <p:cNvPr id="14" name="Content Placeholder 9">
            <a:extLst>
              <a:ext uri="{FF2B5EF4-FFF2-40B4-BE49-F238E27FC236}">
                <a16:creationId xmlns:a16="http://schemas.microsoft.com/office/drawing/2014/main" id="{241547B6-A19C-631A-6AA0-C7D87A4D523A}"/>
              </a:ext>
            </a:extLst>
          </p:cNvPr>
          <p:cNvSpPr txBox="1">
            <a:spLocks/>
          </p:cNvSpPr>
          <p:nvPr/>
        </p:nvSpPr>
        <p:spPr>
          <a:xfrm>
            <a:off x="7461030" y="4281532"/>
            <a:ext cx="2669600" cy="507039"/>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tx2">
                  <a:lumMod val="60000"/>
                  <a:lumOff val="40000"/>
                </a:schemeClr>
              </a:buClr>
              <a:buFont typeface="Arial"/>
              <a:buNone/>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r"/>
            <a:r>
              <a:rPr lang="ar-EG" sz="2400" b="1" dirty="0">
                <a:solidFill>
                  <a:srgbClr val="081F5C"/>
                </a:solidFill>
                <a:latin typeface="Source Sans Pro" panose="020B0503030403020204" pitchFamily="34" charset="0"/>
              </a:rPr>
              <a:t>المواصلات</a:t>
            </a:r>
            <a:endParaRPr lang="en-US" sz="2400" dirty="0">
              <a:solidFill>
                <a:srgbClr val="081F5C"/>
              </a:solidFill>
              <a:latin typeface="Source Sans Pro" panose="020B0503030403020204" pitchFamily="34" charset="0"/>
            </a:endParaRPr>
          </a:p>
        </p:txBody>
      </p:sp>
      <p:pic>
        <p:nvPicPr>
          <p:cNvPr id="16" name="Picture 15" descr="A picture containing text, light, sign, lit&#10;&#10;Description automatically generated">
            <a:extLst>
              <a:ext uri="{FF2B5EF4-FFF2-40B4-BE49-F238E27FC236}">
                <a16:creationId xmlns:a16="http://schemas.microsoft.com/office/drawing/2014/main" id="{1E4E5BAD-7855-3958-ADCB-8F63E8E1F62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48817" y="5245467"/>
            <a:ext cx="939800" cy="838200"/>
          </a:xfrm>
          <a:prstGeom prst="rect">
            <a:avLst/>
          </a:prstGeom>
        </p:spPr>
      </p:pic>
      <p:sp>
        <p:nvSpPr>
          <p:cNvPr id="17" name="Content Placeholder 9">
            <a:extLst>
              <a:ext uri="{FF2B5EF4-FFF2-40B4-BE49-F238E27FC236}">
                <a16:creationId xmlns:a16="http://schemas.microsoft.com/office/drawing/2014/main" id="{95D67F03-D08B-3715-6115-A8B903394348}"/>
              </a:ext>
            </a:extLst>
          </p:cNvPr>
          <p:cNvSpPr txBox="1">
            <a:spLocks/>
          </p:cNvSpPr>
          <p:nvPr/>
        </p:nvSpPr>
        <p:spPr>
          <a:xfrm>
            <a:off x="8000526" y="5474067"/>
            <a:ext cx="2108953" cy="955974"/>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tx2">
                  <a:lumMod val="60000"/>
                  <a:lumOff val="40000"/>
                </a:schemeClr>
              </a:buClr>
              <a:buFont typeface="Arial"/>
              <a:buNone/>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ar-EG" sz="2400" b="1" dirty="0">
                <a:solidFill>
                  <a:srgbClr val="081F5C"/>
                </a:solidFill>
                <a:latin typeface="Source Sans Pro" panose="020B0503030403020204" pitchFamily="34" charset="0"/>
              </a:rPr>
              <a:t>المرافق الاجتماعية</a:t>
            </a:r>
            <a:endParaRPr lang="en-US" sz="2400" dirty="0">
              <a:solidFill>
                <a:srgbClr val="081F5C"/>
              </a:solidFill>
              <a:latin typeface="Source Sans Pro" panose="020B0503030403020204" pitchFamily="34" charset="0"/>
            </a:endParaRPr>
          </a:p>
        </p:txBody>
      </p:sp>
      <p:sp>
        <p:nvSpPr>
          <p:cNvPr id="18" name="Rectangle 17">
            <a:extLst>
              <a:ext uri="{FF2B5EF4-FFF2-40B4-BE49-F238E27FC236}">
                <a16:creationId xmlns:a16="http://schemas.microsoft.com/office/drawing/2014/main" id="{A2B2EA6A-9EAC-201A-1BAB-886A9E4F9D2E}"/>
              </a:ext>
            </a:extLst>
          </p:cNvPr>
          <p:cNvSpPr/>
          <p:nvPr/>
        </p:nvSpPr>
        <p:spPr>
          <a:xfrm>
            <a:off x="7719127" y="1602585"/>
            <a:ext cx="3909392" cy="4810540"/>
          </a:xfrm>
          <a:custGeom>
            <a:avLst/>
            <a:gdLst>
              <a:gd name="connsiteX0" fmla="*/ 0 w 3909392"/>
              <a:gd name="connsiteY0" fmla="*/ 0 h 4810540"/>
              <a:gd name="connsiteX1" fmla="*/ 612471 w 3909392"/>
              <a:gd name="connsiteY1" fmla="*/ 0 h 4810540"/>
              <a:gd name="connsiteX2" fmla="*/ 1146755 w 3909392"/>
              <a:gd name="connsiteY2" fmla="*/ 0 h 4810540"/>
              <a:gd name="connsiteX3" fmla="*/ 1876508 w 3909392"/>
              <a:gd name="connsiteY3" fmla="*/ 0 h 4810540"/>
              <a:gd name="connsiteX4" fmla="*/ 2488980 w 3909392"/>
              <a:gd name="connsiteY4" fmla="*/ 0 h 4810540"/>
              <a:gd name="connsiteX5" fmla="*/ 3101451 w 3909392"/>
              <a:gd name="connsiteY5" fmla="*/ 0 h 4810540"/>
              <a:gd name="connsiteX6" fmla="*/ 3909392 w 3909392"/>
              <a:gd name="connsiteY6" fmla="*/ 0 h 4810540"/>
              <a:gd name="connsiteX7" fmla="*/ 3909392 w 3909392"/>
              <a:gd name="connsiteY7" fmla="*/ 591009 h 4810540"/>
              <a:gd name="connsiteX8" fmla="*/ 3909392 w 3909392"/>
              <a:gd name="connsiteY8" fmla="*/ 1278229 h 4810540"/>
              <a:gd name="connsiteX9" fmla="*/ 3909392 w 3909392"/>
              <a:gd name="connsiteY9" fmla="*/ 1869238 h 4810540"/>
              <a:gd name="connsiteX10" fmla="*/ 3909392 w 3909392"/>
              <a:gd name="connsiteY10" fmla="*/ 2460248 h 4810540"/>
              <a:gd name="connsiteX11" fmla="*/ 3909392 w 3909392"/>
              <a:gd name="connsiteY11" fmla="*/ 3147468 h 4810540"/>
              <a:gd name="connsiteX12" fmla="*/ 3909392 w 3909392"/>
              <a:gd name="connsiteY12" fmla="*/ 3882793 h 4810540"/>
              <a:gd name="connsiteX13" fmla="*/ 3909392 w 3909392"/>
              <a:gd name="connsiteY13" fmla="*/ 4810540 h 4810540"/>
              <a:gd name="connsiteX14" fmla="*/ 3257827 w 3909392"/>
              <a:gd name="connsiteY14" fmla="*/ 4810540 h 4810540"/>
              <a:gd name="connsiteX15" fmla="*/ 2684449 w 3909392"/>
              <a:gd name="connsiteY15" fmla="*/ 4810540 h 4810540"/>
              <a:gd name="connsiteX16" fmla="*/ 2032884 w 3909392"/>
              <a:gd name="connsiteY16" fmla="*/ 4810540 h 4810540"/>
              <a:gd name="connsiteX17" fmla="*/ 1303131 w 3909392"/>
              <a:gd name="connsiteY17" fmla="*/ 4810540 h 4810540"/>
              <a:gd name="connsiteX18" fmla="*/ 651565 w 3909392"/>
              <a:gd name="connsiteY18" fmla="*/ 4810540 h 4810540"/>
              <a:gd name="connsiteX19" fmla="*/ 0 w 3909392"/>
              <a:gd name="connsiteY19" fmla="*/ 4810540 h 4810540"/>
              <a:gd name="connsiteX20" fmla="*/ 0 w 3909392"/>
              <a:gd name="connsiteY20" fmla="*/ 4219531 h 4810540"/>
              <a:gd name="connsiteX21" fmla="*/ 0 w 3909392"/>
              <a:gd name="connsiteY21" fmla="*/ 3580416 h 4810540"/>
              <a:gd name="connsiteX22" fmla="*/ 0 w 3909392"/>
              <a:gd name="connsiteY22" fmla="*/ 2796985 h 4810540"/>
              <a:gd name="connsiteX23" fmla="*/ 0 w 3909392"/>
              <a:gd name="connsiteY23" fmla="*/ 2109765 h 4810540"/>
              <a:gd name="connsiteX24" fmla="*/ 0 w 3909392"/>
              <a:gd name="connsiteY24" fmla="*/ 1470651 h 4810540"/>
              <a:gd name="connsiteX25" fmla="*/ 0 w 3909392"/>
              <a:gd name="connsiteY25" fmla="*/ 927747 h 4810540"/>
              <a:gd name="connsiteX26" fmla="*/ 0 w 3909392"/>
              <a:gd name="connsiteY26" fmla="*/ 0 h 48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09392" h="4810540" extrusionOk="0">
                <a:moveTo>
                  <a:pt x="0" y="0"/>
                </a:moveTo>
                <a:cubicBezTo>
                  <a:pt x="260922" y="27334"/>
                  <a:pt x="433811" y="21655"/>
                  <a:pt x="612471" y="0"/>
                </a:cubicBezTo>
                <a:cubicBezTo>
                  <a:pt x="791131" y="-21655"/>
                  <a:pt x="988028" y="14230"/>
                  <a:pt x="1146755" y="0"/>
                </a:cubicBezTo>
                <a:cubicBezTo>
                  <a:pt x="1305482" y="-14230"/>
                  <a:pt x="1709074" y="-32973"/>
                  <a:pt x="1876508" y="0"/>
                </a:cubicBezTo>
                <a:cubicBezTo>
                  <a:pt x="2043942" y="32973"/>
                  <a:pt x="2284811" y="2177"/>
                  <a:pt x="2488980" y="0"/>
                </a:cubicBezTo>
                <a:cubicBezTo>
                  <a:pt x="2693149" y="-2177"/>
                  <a:pt x="2933032" y="24352"/>
                  <a:pt x="3101451" y="0"/>
                </a:cubicBezTo>
                <a:cubicBezTo>
                  <a:pt x="3269870" y="-24352"/>
                  <a:pt x="3632015" y="21375"/>
                  <a:pt x="3909392" y="0"/>
                </a:cubicBezTo>
                <a:cubicBezTo>
                  <a:pt x="3880829" y="187500"/>
                  <a:pt x="3924336" y="415845"/>
                  <a:pt x="3909392" y="591009"/>
                </a:cubicBezTo>
                <a:cubicBezTo>
                  <a:pt x="3894448" y="766173"/>
                  <a:pt x="3943454" y="1116979"/>
                  <a:pt x="3909392" y="1278229"/>
                </a:cubicBezTo>
                <a:cubicBezTo>
                  <a:pt x="3875330" y="1439479"/>
                  <a:pt x="3917114" y="1616524"/>
                  <a:pt x="3909392" y="1869238"/>
                </a:cubicBezTo>
                <a:cubicBezTo>
                  <a:pt x="3901670" y="2121952"/>
                  <a:pt x="3923297" y="2198202"/>
                  <a:pt x="3909392" y="2460248"/>
                </a:cubicBezTo>
                <a:cubicBezTo>
                  <a:pt x="3895488" y="2722294"/>
                  <a:pt x="3886180" y="2806745"/>
                  <a:pt x="3909392" y="3147468"/>
                </a:cubicBezTo>
                <a:cubicBezTo>
                  <a:pt x="3932604" y="3488191"/>
                  <a:pt x="3919354" y="3586563"/>
                  <a:pt x="3909392" y="3882793"/>
                </a:cubicBezTo>
                <a:cubicBezTo>
                  <a:pt x="3899430" y="4179024"/>
                  <a:pt x="3864919" y="4546355"/>
                  <a:pt x="3909392" y="4810540"/>
                </a:cubicBezTo>
                <a:cubicBezTo>
                  <a:pt x="3698942" y="4840799"/>
                  <a:pt x="3400824" y="4821534"/>
                  <a:pt x="3257827" y="4810540"/>
                </a:cubicBezTo>
                <a:cubicBezTo>
                  <a:pt x="3114830" y="4799546"/>
                  <a:pt x="2954039" y="4832117"/>
                  <a:pt x="2684449" y="4810540"/>
                </a:cubicBezTo>
                <a:cubicBezTo>
                  <a:pt x="2414859" y="4788963"/>
                  <a:pt x="2306364" y="4778729"/>
                  <a:pt x="2032884" y="4810540"/>
                </a:cubicBezTo>
                <a:cubicBezTo>
                  <a:pt x="1759405" y="4842351"/>
                  <a:pt x="1508823" y="4794489"/>
                  <a:pt x="1303131" y="4810540"/>
                </a:cubicBezTo>
                <a:cubicBezTo>
                  <a:pt x="1097439" y="4826591"/>
                  <a:pt x="804380" y="4826381"/>
                  <a:pt x="651565" y="4810540"/>
                </a:cubicBezTo>
                <a:cubicBezTo>
                  <a:pt x="498750" y="4794699"/>
                  <a:pt x="267140" y="4827621"/>
                  <a:pt x="0" y="4810540"/>
                </a:cubicBezTo>
                <a:cubicBezTo>
                  <a:pt x="14990" y="4668446"/>
                  <a:pt x="-18491" y="4353661"/>
                  <a:pt x="0" y="4219531"/>
                </a:cubicBezTo>
                <a:cubicBezTo>
                  <a:pt x="18491" y="4085401"/>
                  <a:pt x="-30873" y="3819383"/>
                  <a:pt x="0" y="3580416"/>
                </a:cubicBezTo>
                <a:cubicBezTo>
                  <a:pt x="30873" y="3341450"/>
                  <a:pt x="38263" y="3154076"/>
                  <a:pt x="0" y="2796985"/>
                </a:cubicBezTo>
                <a:cubicBezTo>
                  <a:pt x="-38263" y="2439894"/>
                  <a:pt x="-2003" y="2394476"/>
                  <a:pt x="0" y="2109765"/>
                </a:cubicBezTo>
                <a:cubicBezTo>
                  <a:pt x="2003" y="1825054"/>
                  <a:pt x="-21587" y="1737602"/>
                  <a:pt x="0" y="1470651"/>
                </a:cubicBezTo>
                <a:cubicBezTo>
                  <a:pt x="21587" y="1203700"/>
                  <a:pt x="22940" y="1143135"/>
                  <a:pt x="0" y="927747"/>
                </a:cubicBezTo>
                <a:cubicBezTo>
                  <a:pt x="-22940" y="712359"/>
                  <a:pt x="-4836" y="348174"/>
                  <a:pt x="0" y="0"/>
                </a:cubicBezTo>
                <a:close/>
              </a:path>
            </a:pathLst>
          </a:custGeom>
          <a:noFill/>
          <a:ln w="25400">
            <a:solidFill>
              <a:srgbClr val="081F5C"/>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25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542DD34-C73B-3D1D-DC99-92E6A5E34C3B}"/>
              </a:ext>
            </a:extLst>
          </p:cNvPr>
          <p:cNvPicPr>
            <a:picLocks noChangeAspect="1"/>
          </p:cNvPicPr>
          <p:nvPr/>
        </p:nvPicPr>
        <p:blipFill>
          <a:blip r:embed="rId2"/>
          <a:stretch>
            <a:fillRect/>
          </a:stretch>
        </p:blipFill>
        <p:spPr>
          <a:xfrm>
            <a:off x="-12183" y="192125"/>
            <a:ext cx="12216366" cy="6844349"/>
          </a:xfrm>
          <a:prstGeom prst="rect">
            <a:avLst/>
          </a:prstGeom>
        </p:spPr>
      </p:pic>
      <p:pic>
        <p:nvPicPr>
          <p:cNvPr id="19" name="Image 16" descr="05.png">
            <a:extLst>
              <a:ext uri="{FF2B5EF4-FFF2-40B4-BE49-F238E27FC236}">
                <a16:creationId xmlns:a16="http://schemas.microsoft.com/office/drawing/2014/main" id="{623F05CC-627F-06A8-E2B1-7DE58FBCF5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b="5704"/>
          <a:stretch/>
        </p:blipFill>
        <p:spPr>
          <a:xfrm>
            <a:off x="6193876" y="785506"/>
            <a:ext cx="6055404" cy="4168346"/>
          </a:xfrm>
          <a:prstGeom prst="rect">
            <a:avLst/>
          </a:prstGeom>
        </p:spPr>
      </p:pic>
      <p:pic>
        <p:nvPicPr>
          <p:cNvPr id="8" name="Picture 7">
            <a:extLst>
              <a:ext uri="{FF2B5EF4-FFF2-40B4-BE49-F238E27FC236}">
                <a16:creationId xmlns:a16="http://schemas.microsoft.com/office/drawing/2014/main" id="{27C4AF33-33CB-E789-C050-3C7F7C1358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701" y="4525119"/>
            <a:ext cx="765387" cy="1783497"/>
          </a:xfrm>
          <a:prstGeom prst="rect">
            <a:avLst/>
          </a:prstGeom>
        </p:spPr>
      </p:pic>
      <p:pic>
        <p:nvPicPr>
          <p:cNvPr id="9" name="Picture 8" descr="A picture containing text, lamp&#10;&#10;Description automatically generated">
            <a:extLst>
              <a:ext uri="{FF2B5EF4-FFF2-40B4-BE49-F238E27FC236}">
                <a16:creationId xmlns:a16="http://schemas.microsoft.com/office/drawing/2014/main" id="{2441E805-4E70-5ED3-4B61-5D8FAD52565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482372">
            <a:off x="10951826" y="6206807"/>
            <a:ext cx="675209" cy="423074"/>
          </a:xfrm>
          <a:prstGeom prst="rect">
            <a:avLst/>
          </a:prstGeom>
        </p:spPr>
      </p:pic>
      <p:pic>
        <p:nvPicPr>
          <p:cNvPr id="14" name="Picture 13" descr="A picture containing text, light&#10;&#10;Description automatically generated">
            <a:extLst>
              <a:ext uri="{FF2B5EF4-FFF2-40B4-BE49-F238E27FC236}">
                <a16:creationId xmlns:a16="http://schemas.microsoft.com/office/drawing/2014/main" id="{F0C2B3A3-4A61-1664-03B0-CD8C9FC22DF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54336" flipH="1">
            <a:off x="1782985" y="5789246"/>
            <a:ext cx="338046" cy="321556"/>
          </a:xfrm>
          <a:prstGeom prst="rect">
            <a:avLst/>
          </a:prstGeom>
        </p:spPr>
      </p:pic>
      <p:pic>
        <p:nvPicPr>
          <p:cNvPr id="15" name="Picture 14" descr="A picture containing text, light, dark, sign&#10;&#10;Description automatically generated">
            <a:extLst>
              <a:ext uri="{FF2B5EF4-FFF2-40B4-BE49-F238E27FC236}">
                <a16:creationId xmlns:a16="http://schemas.microsoft.com/office/drawing/2014/main" id="{8ABE8058-5E5C-B3E9-A5F8-E99396684226}"/>
              </a:ext>
            </a:extLst>
          </p:cNvPr>
          <p:cNvPicPr>
            <a:picLocks noChangeAspect="1"/>
          </p:cNvPicPr>
          <p:nvPr/>
        </p:nvPicPr>
        <p:blipFill>
          <a:blip r:embed="rId7"/>
          <a:stretch>
            <a:fillRect/>
          </a:stretch>
        </p:blipFill>
        <p:spPr>
          <a:xfrm rot="21280640">
            <a:off x="795702" y="5455828"/>
            <a:ext cx="949836" cy="732731"/>
          </a:xfrm>
          <a:prstGeom prst="rect">
            <a:avLst/>
          </a:prstGeom>
        </p:spPr>
      </p:pic>
      <p:pic>
        <p:nvPicPr>
          <p:cNvPr id="16" name="Picture 15" descr="A picture containing dark, night sky&#10;&#10;Description automatically generated">
            <a:extLst>
              <a:ext uri="{FF2B5EF4-FFF2-40B4-BE49-F238E27FC236}">
                <a16:creationId xmlns:a16="http://schemas.microsoft.com/office/drawing/2014/main" id="{3D0D245B-323F-8A4C-160E-087E12DE6FB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841305" y="5639121"/>
            <a:ext cx="129389" cy="1082555"/>
          </a:xfrm>
          <a:prstGeom prst="rect">
            <a:avLst/>
          </a:prstGeom>
        </p:spPr>
      </p:pic>
      <p:sp>
        <p:nvSpPr>
          <p:cNvPr id="18" name="TextBox 17">
            <a:extLst>
              <a:ext uri="{FF2B5EF4-FFF2-40B4-BE49-F238E27FC236}">
                <a16:creationId xmlns:a16="http://schemas.microsoft.com/office/drawing/2014/main" id="{956FDE31-F86F-F321-F63D-571A50463A07}"/>
              </a:ext>
            </a:extLst>
          </p:cNvPr>
          <p:cNvSpPr txBox="1"/>
          <p:nvPr/>
        </p:nvSpPr>
        <p:spPr>
          <a:xfrm>
            <a:off x="592943" y="704371"/>
            <a:ext cx="5405346" cy="4278094"/>
          </a:xfrm>
          <a:prstGeom prst="rect">
            <a:avLst/>
          </a:prstGeom>
          <a:noFill/>
        </p:spPr>
        <p:txBody>
          <a:bodyPr wrap="square">
            <a:spAutoFit/>
          </a:bodyPr>
          <a:lstStyle/>
          <a:p>
            <a:pPr algn="r"/>
            <a:r>
              <a:rPr lang="ar-EG" sz="2800" b="1" dirty="0">
                <a:solidFill>
                  <a:srgbClr val="081F5C"/>
                </a:solidFill>
                <a:effectLst/>
                <a:latin typeface="Source Sans Pro" panose="020B0503030403020204" pitchFamily="34" charset="0"/>
                <a:ea typeface="Yu Mincho" panose="02020400000000000000" pitchFamily="18" charset="-128"/>
              </a:rPr>
              <a:t>تتيح البيئات الصديقة لكبار السن </a:t>
            </a:r>
            <a:r>
              <a:rPr lang="ar-EG" sz="2800" dirty="0">
                <a:solidFill>
                  <a:srgbClr val="081F5C"/>
                </a:solidFill>
                <a:effectLst/>
                <a:latin typeface="Source Sans Pro" panose="020B0503030403020204" pitchFamily="34" charset="0"/>
                <a:ea typeface="Yu Mincho" panose="02020400000000000000" pitchFamily="18" charset="-128"/>
              </a:rPr>
              <a:t>لجميع الأشخاص ما يلي:</a:t>
            </a:r>
            <a:endParaRPr lang="en-US" sz="2800" dirty="0">
              <a:solidFill>
                <a:srgbClr val="081F5C"/>
              </a:solidFill>
              <a:effectLst/>
              <a:latin typeface="Source Sans Pro" panose="020B0503030403020204" pitchFamily="34" charset="0"/>
              <a:ea typeface="Yu Mincho" panose="02020400000000000000" pitchFamily="18" charset="-128"/>
            </a:endParaRPr>
          </a:p>
          <a:p>
            <a:pPr algn="l" rtl="1"/>
            <a:endParaRPr lang="en-GB" sz="2800" dirty="0">
              <a:solidFill>
                <a:srgbClr val="081F5C"/>
              </a:solidFill>
              <a:latin typeface="Source Sans Pro" panose="020B0503030403020204" pitchFamily="34" charset="0"/>
              <a:ea typeface="Yu Mincho" panose="02020400000000000000" pitchFamily="18" charset="-128"/>
            </a:endParaRPr>
          </a:p>
          <a:p>
            <a:pPr marL="457200" indent="-457200" algn="r" rtl="1">
              <a:spcAft>
                <a:spcPts val="600"/>
              </a:spcAft>
              <a:buFont typeface="Wingdings" pitchFamily="2" charset="2"/>
              <a:buChar char="ü"/>
            </a:pPr>
            <a:r>
              <a:rPr lang="ar-EG" sz="2800" dirty="0">
                <a:solidFill>
                  <a:srgbClr val="081F5C"/>
                </a:solidFill>
                <a:latin typeface="Source Sans Pro" panose="020B0503030403020204" pitchFamily="34" charset="0"/>
                <a:ea typeface="Yu Mincho" panose="02020400000000000000" pitchFamily="18" charset="-128"/>
              </a:rPr>
              <a:t>أن </a:t>
            </a:r>
            <a:r>
              <a:rPr lang="ar-EG" sz="2800" dirty="0">
                <a:solidFill>
                  <a:srgbClr val="081F5C"/>
                </a:solidFill>
                <a:effectLst/>
                <a:latin typeface="Source Sans Pro" panose="020B0503030403020204" pitchFamily="34" charset="0"/>
                <a:ea typeface="Yu Mincho" panose="02020400000000000000" pitchFamily="18" charset="-128"/>
              </a:rPr>
              <a:t>يتقدموا في السن بشكل جيد في المكان المناسب لهم</a:t>
            </a:r>
            <a:endParaRPr lang="en-US" sz="2800" dirty="0">
              <a:solidFill>
                <a:srgbClr val="081F5C"/>
              </a:solidFill>
              <a:effectLst/>
              <a:latin typeface="Source Sans Pro" panose="020B0503030403020204" pitchFamily="34" charset="0"/>
              <a:ea typeface="Yu Mincho" panose="02020400000000000000" pitchFamily="18" charset="-128"/>
            </a:endParaRPr>
          </a:p>
          <a:p>
            <a:pPr marL="457200" indent="-457200" algn="r" rtl="1">
              <a:spcAft>
                <a:spcPts val="600"/>
              </a:spcAft>
              <a:buFont typeface="Wingdings" pitchFamily="2" charset="2"/>
              <a:buChar char="ü"/>
            </a:pPr>
            <a:r>
              <a:rPr lang="ar-EG" sz="2800" dirty="0">
                <a:solidFill>
                  <a:srgbClr val="081F5C"/>
                </a:solidFill>
                <a:effectLst/>
                <a:latin typeface="Source Sans Pro" panose="020B0503030403020204" pitchFamily="34" charset="0"/>
                <a:ea typeface="Yu Mincho" panose="02020400000000000000" pitchFamily="18" charset="-128"/>
              </a:rPr>
              <a:t>مواصلة التطور الشخصي</a:t>
            </a:r>
            <a:endParaRPr lang="en-US" sz="2800" dirty="0">
              <a:solidFill>
                <a:srgbClr val="081F5C"/>
              </a:solidFill>
              <a:effectLst/>
              <a:latin typeface="Source Sans Pro" panose="020B0503030403020204" pitchFamily="34" charset="0"/>
              <a:ea typeface="Yu Mincho" panose="02020400000000000000" pitchFamily="18" charset="-128"/>
            </a:endParaRPr>
          </a:p>
          <a:p>
            <a:pPr marL="457200" indent="-457200" algn="r" rtl="1">
              <a:spcAft>
                <a:spcPts val="600"/>
              </a:spcAft>
              <a:buFont typeface="Wingdings" pitchFamily="2" charset="2"/>
              <a:buChar char="ü"/>
            </a:pPr>
            <a:r>
              <a:rPr lang="ar-EG" sz="2800" dirty="0">
                <a:solidFill>
                  <a:srgbClr val="081F5C"/>
                </a:solidFill>
                <a:effectLst/>
                <a:latin typeface="Source Sans Pro" panose="020B0503030403020204" pitchFamily="34" charset="0"/>
                <a:ea typeface="Yu Mincho" panose="02020400000000000000" pitchFamily="18" charset="-128"/>
              </a:rPr>
              <a:t>الاندماج</a:t>
            </a:r>
            <a:endParaRPr lang="en-US" sz="2800" dirty="0">
              <a:solidFill>
                <a:srgbClr val="081F5C"/>
              </a:solidFill>
              <a:effectLst/>
              <a:latin typeface="Source Sans Pro" panose="020B0503030403020204" pitchFamily="34" charset="0"/>
              <a:ea typeface="Yu Mincho" panose="02020400000000000000" pitchFamily="18" charset="-128"/>
            </a:endParaRPr>
          </a:p>
          <a:p>
            <a:pPr marL="457200" indent="-457200" algn="r" rtl="1">
              <a:spcAft>
                <a:spcPts val="600"/>
              </a:spcAft>
              <a:buFont typeface="Wingdings" pitchFamily="2" charset="2"/>
              <a:buChar char="ü"/>
            </a:pPr>
            <a:r>
              <a:rPr lang="ar-EG" sz="2800" dirty="0">
                <a:solidFill>
                  <a:srgbClr val="081F5C"/>
                </a:solidFill>
                <a:effectLst/>
                <a:latin typeface="Source Sans Pro" panose="020B0503030403020204" pitchFamily="34" charset="0"/>
                <a:ea typeface="Yu Mincho" panose="02020400000000000000" pitchFamily="18" charset="-128"/>
              </a:rPr>
              <a:t>المساهمة في مجتمعاتهم</a:t>
            </a:r>
            <a:endParaRPr lang="en-US" sz="2800" dirty="0">
              <a:solidFill>
                <a:srgbClr val="081F5C"/>
              </a:solidFill>
              <a:effectLst/>
              <a:latin typeface="Source Sans Pro" panose="020B0503030403020204" pitchFamily="34" charset="0"/>
              <a:ea typeface="Yu Mincho" panose="02020400000000000000" pitchFamily="18" charset="-128"/>
            </a:endParaRPr>
          </a:p>
          <a:p>
            <a:pPr marL="457200" indent="-457200" algn="r" rtl="1">
              <a:spcAft>
                <a:spcPts val="600"/>
              </a:spcAft>
              <a:buFont typeface="Wingdings" pitchFamily="2" charset="2"/>
              <a:buChar char="ü"/>
            </a:pPr>
            <a:r>
              <a:rPr lang="ar-EG" sz="2800" dirty="0">
                <a:solidFill>
                  <a:srgbClr val="081F5C"/>
                </a:solidFill>
                <a:effectLst/>
                <a:latin typeface="Source Sans Pro" panose="020B0503030403020204" pitchFamily="34" charset="0"/>
                <a:ea typeface="Yu Mincho" panose="02020400000000000000" pitchFamily="18" charset="-128"/>
              </a:rPr>
              <a:t>تمكينهم من الاستقلال والتمتع بالصحة</a:t>
            </a:r>
            <a:endParaRPr lang="en-GB" sz="2800" dirty="0">
              <a:solidFill>
                <a:srgbClr val="081F5C"/>
              </a:solidFill>
              <a:latin typeface="Source Sans Pro" panose="020B0503030403020204" pitchFamily="34" charset="0"/>
            </a:endParaRPr>
          </a:p>
        </p:txBody>
      </p:sp>
      <p:sp>
        <p:nvSpPr>
          <p:cNvPr id="4" name="TextBox 3">
            <a:extLst>
              <a:ext uri="{FF2B5EF4-FFF2-40B4-BE49-F238E27FC236}">
                <a16:creationId xmlns:a16="http://schemas.microsoft.com/office/drawing/2014/main" id="{AF8E131D-B16E-8232-9BB7-FF597665F9B2}"/>
              </a:ext>
            </a:extLst>
          </p:cNvPr>
          <p:cNvSpPr txBox="1"/>
          <p:nvPr/>
        </p:nvSpPr>
        <p:spPr>
          <a:xfrm>
            <a:off x="6193713" y="3429000"/>
            <a:ext cx="2140759" cy="369332"/>
          </a:xfrm>
          <a:prstGeom prst="rect">
            <a:avLst/>
          </a:prstGeom>
          <a:solidFill>
            <a:schemeClr val="bg1"/>
          </a:solidFill>
        </p:spPr>
        <p:txBody>
          <a:bodyPr wrap="square">
            <a:spAutoFit/>
          </a:bodyPr>
          <a:lstStyle/>
          <a:p>
            <a:r>
              <a:rPr lang="en-US" dirty="0" err="1">
                <a:solidFill>
                  <a:srgbClr val="0093D5"/>
                </a:solidFill>
              </a:rPr>
              <a:t>تلبية</a:t>
            </a:r>
            <a:r>
              <a:rPr lang="en-US" dirty="0">
                <a:solidFill>
                  <a:srgbClr val="0093D5"/>
                </a:solidFill>
              </a:rPr>
              <a:t> </a:t>
            </a:r>
            <a:r>
              <a:rPr lang="en-US" dirty="0" err="1">
                <a:solidFill>
                  <a:srgbClr val="0093D5"/>
                </a:solidFill>
              </a:rPr>
              <a:t>الاحتياجات</a:t>
            </a:r>
            <a:r>
              <a:rPr lang="en-US" dirty="0">
                <a:solidFill>
                  <a:srgbClr val="0093D5"/>
                </a:solidFill>
              </a:rPr>
              <a:t> </a:t>
            </a:r>
            <a:r>
              <a:rPr lang="en-US" dirty="0" err="1">
                <a:solidFill>
                  <a:srgbClr val="0093D5"/>
                </a:solidFill>
              </a:rPr>
              <a:t>الأساسية</a:t>
            </a:r>
            <a:endParaRPr lang="en-US" dirty="0">
              <a:solidFill>
                <a:srgbClr val="0093D5"/>
              </a:solidFill>
            </a:endParaRPr>
          </a:p>
        </p:txBody>
      </p:sp>
      <p:sp>
        <p:nvSpPr>
          <p:cNvPr id="5" name="TextBox 4">
            <a:extLst>
              <a:ext uri="{FF2B5EF4-FFF2-40B4-BE49-F238E27FC236}">
                <a16:creationId xmlns:a16="http://schemas.microsoft.com/office/drawing/2014/main" id="{61C538BE-74D2-D7EC-611C-0876BBA4A8D6}"/>
              </a:ext>
            </a:extLst>
          </p:cNvPr>
          <p:cNvSpPr txBox="1"/>
          <p:nvPr/>
        </p:nvSpPr>
        <p:spPr>
          <a:xfrm>
            <a:off x="10693978" y="2658752"/>
            <a:ext cx="905079" cy="369332"/>
          </a:xfrm>
          <a:prstGeom prst="rect">
            <a:avLst/>
          </a:prstGeom>
          <a:solidFill>
            <a:schemeClr val="bg1"/>
          </a:solidFill>
        </p:spPr>
        <p:txBody>
          <a:bodyPr wrap="square">
            <a:spAutoFit/>
          </a:bodyPr>
          <a:lstStyle/>
          <a:p>
            <a:r>
              <a:rPr lang="ar-EG" dirty="0">
                <a:solidFill>
                  <a:srgbClr val="892D2F"/>
                </a:solidFill>
              </a:rPr>
              <a:t>المساهمة</a:t>
            </a:r>
            <a:endParaRPr lang="en-US" dirty="0">
              <a:solidFill>
                <a:srgbClr val="892D2F"/>
              </a:solidFill>
            </a:endParaRPr>
          </a:p>
        </p:txBody>
      </p:sp>
      <p:sp>
        <p:nvSpPr>
          <p:cNvPr id="7" name="TextBox 6">
            <a:extLst>
              <a:ext uri="{FF2B5EF4-FFF2-40B4-BE49-F238E27FC236}">
                <a16:creationId xmlns:a16="http://schemas.microsoft.com/office/drawing/2014/main" id="{5902A0D2-0194-DCB9-0356-53D308E1203A}"/>
              </a:ext>
            </a:extLst>
          </p:cNvPr>
          <p:cNvSpPr txBox="1"/>
          <p:nvPr/>
        </p:nvSpPr>
        <p:spPr>
          <a:xfrm>
            <a:off x="5771062" y="2374399"/>
            <a:ext cx="1845890" cy="646331"/>
          </a:xfrm>
          <a:prstGeom prst="rect">
            <a:avLst/>
          </a:prstGeom>
          <a:solidFill>
            <a:schemeClr val="bg1"/>
          </a:solidFill>
        </p:spPr>
        <p:txBody>
          <a:bodyPr wrap="square">
            <a:spAutoFit/>
          </a:bodyPr>
          <a:lstStyle/>
          <a:p>
            <a:pPr algn="r"/>
            <a:r>
              <a:rPr lang="en-US" dirty="0" err="1">
                <a:solidFill>
                  <a:schemeClr val="accent2"/>
                </a:solidFill>
              </a:rPr>
              <a:t>التعلم</a:t>
            </a:r>
            <a:r>
              <a:rPr lang="en-US" dirty="0">
                <a:solidFill>
                  <a:schemeClr val="accent2"/>
                </a:solidFill>
              </a:rPr>
              <a:t> </a:t>
            </a:r>
            <a:r>
              <a:rPr lang="en-US" dirty="0" err="1">
                <a:solidFill>
                  <a:schemeClr val="accent2"/>
                </a:solidFill>
              </a:rPr>
              <a:t>والنمو</a:t>
            </a:r>
            <a:r>
              <a:rPr lang="en-US" dirty="0">
                <a:solidFill>
                  <a:schemeClr val="accent2"/>
                </a:solidFill>
              </a:rPr>
              <a:t> </a:t>
            </a:r>
            <a:r>
              <a:rPr lang="en-US" dirty="0" err="1">
                <a:solidFill>
                  <a:schemeClr val="accent2"/>
                </a:solidFill>
              </a:rPr>
              <a:t>واتخاذ</a:t>
            </a:r>
            <a:r>
              <a:rPr lang="en-US" dirty="0">
                <a:solidFill>
                  <a:schemeClr val="accent2"/>
                </a:solidFill>
              </a:rPr>
              <a:t> </a:t>
            </a:r>
            <a:r>
              <a:rPr lang="en-US" dirty="0" err="1">
                <a:solidFill>
                  <a:schemeClr val="accent2"/>
                </a:solidFill>
              </a:rPr>
              <a:t>القرارات</a:t>
            </a:r>
            <a:endParaRPr lang="en-US" dirty="0">
              <a:solidFill>
                <a:schemeClr val="accent2"/>
              </a:solidFill>
            </a:endParaRPr>
          </a:p>
        </p:txBody>
      </p:sp>
      <p:sp>
        <p:nvSpPr>
          <p:cNvPr id="11" name="TextBox 10">
            <a:extLst>
              <a:ext uri="{FF2B5EF4-FFF2-40B4-BE49-F238E27FC236}">
                <a16:creationId xmlns:a16="http://schemas.microsoft.com/office/drawing/2014/main" id="{40380B27-8859-5D38-3DBC-92F2FEA5ABB3}"/>
              </a:ext>
            </a:extLst>
          </p:cNvPr>
          <p:cNvSpPr txBox="1"/>
          <p:nvPr/>
        </p:nvSpPr>
        <p:spPr>
          <a:xfrm>
            <a:off x="6288024" y="1689130"/>
            <a:ext cx="1237488" cy="646331"/>
          </a:xfrm>
          <a:prstGeom prst="rect">
            <a:avLst/>
          </a:prstGeom>
          <a:solidFill>
            <a:schemeClr val="bg1"/>
          </a:solidFill>
        </p:spPr>
        <p:txBody>
          <a:bodyPr wrap="square">
            <a:spAutoFit/>
          </a:bodyPr>
          <a:lstStyle/>
          <a:p>
            <a:pPr algn="r"/>
            <a:r>
              <a:rPr lang="ar-EG" dirty="0">
                <a:solidFill>
                  <a:srgbClr val="5C82A1"/>
                </a:solidFill>
              </a:rPr>
              <a:t>القدرة على التنقل</a:t>
            </a:r>
            <a:endParaRPr lang="en-US" dirty="0">
              <a:solidFill>
                <a:srgbClr val="5C82A1"/>
              </a:solidFill>
            </a:endParaRPr>
          </a:p>
        </p:txBody>
      </p:sp>
      <p:sp>
        <p:nvSpPr>
          <p:cNvPr id="13" name="TextBox 12">
            <a:extLst>
              <a:ext uri="{FF2B5EF4-FFF2-40B4-BE49-F238E27FC236}">
                <a16:creationId xmlns:a16="http://schemas.microsoft.com/office/drawing/2014/main" id="{C98FC62B-D3AA-17EF-6B4A-3B060F28ABBC}"/>
              </a:ext>
            </a:extLst>
          </p:cNvPr>
          <p:cNvSpPr txBox="1"/>
          <p:nvPr/>
        </p:nvSpPr>
        <p:spPr>
          <a:xfrm>
            <a:off x="10873414" y="1873796"/>
            <a:ext cx="1318586" cy="646331"/>
          </a:xfrm>
          <a:prstGeom prst="rect">
            <a:avLst/>
          </a:prstGeom>
          <a:solidFill>
            <a:schemeClr val="bg1"/>
          </a:solidFill>
        </p:spPr>
        <p:txBody>
          <a:bodyPr wrap="square">
            <a:spAutoFit/>
          </a:bodyPr>
          <a:lstStyle/>
          <a:p>
            <a:pPr algn="r"/>
            <a:r>
              <a:rPr lang="en-US" dirty="0" err="1">
                <a:solidFill>
                  <a:srgbClr val="F5887C"/>
                </a:solidFill>
              </a:rPr>
              <a:t>بناء</a:t>
            </a:r>
            <a:r>
              <a:rPr lang="en-US" dirty="0">
                <a:solidFill>
                  <a:srgbClr val="F5887C"/>
                </a:solidFill>
              </a:rPr>
              <a:t> </a:t>
            </a:r>
            <a:r>
              <a:rPr lang="en-US" dirty="0" err="1">
                <a:solidFill>
                  <a:srgbClr val="F5887C"/>
                </a:solidFill>
              </a:rPr>
              <a:t>والحفاظ</a:t>
            </a:r>
            <a:r>
              <a:rPr lang="en-US" dirty="0">
                <a:solidFill>
                  <a:srgbClr val="F5887C"/>
                </a:solidFill>
              </a:rPr>
              <a:t> </a:t>
            </a:r>
            <a:r>
              <a:rPr lang="en-US" dirty="0" err="1">
                <a:solidFill>
                  <a:srgbClr val="F5887C"/>
                </a:solidFill>
              </a:rPr>
              <a:t>على</a:t>
            </a:r>
            <a:r>
              <a:rPr lang="en-US" dirty="0">
                <a:solidFill>
                  <a:srgbClr val="F5887C"/>
                </a:solidFill>
              </a:rPr>
              <a:t> </a:t>
            </a:r>
            <a:r>
              <a:rPr lang="en-US" dirty="0" err="1">
                <a:solidFill>
                  <a:srgbClr val="F5887C"/>
                </a:solidFill>
              </a:rPr>
              <a:t>العلاقات</a:t>
            </a:r>
            <a:endParaRPr lang="en-US" dirty="0">
              <a:solidFill>
                <a:srgbClr val="F5887C"/>
              </a:solidFill>
            </a:endParaRPr>
          </a:p>
        </p:txBody>
      </p:sp>
    </p:spTree>
    <p:extLst>
      <p:ext uri="{BB962C8B-B14F-4D97-AF65-F5344CB8AC3E}">
        <p14:creationId xmlns:p14="http://schemas.microsoft.com/office/powerpoint/2010/main" val="271687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542DD34-C73B-3D1D-DC99-92E6A5E34C3B}"/>
              </a:ext>
            </a:extLst>
          </p:cNvPr>
          <p:cNvPicPr>
            <a:picLocks noChangeAspect="1"/>
          </p:cNvPicPr>
          <p:nvPr/>
        </p:nvPicPr>
        <p:blipFill>
          <a:blip r:embed="rId2"/>
          <a:stretch>
            <a:fillRect/>
          </a:stretch>
        </p:blipFill>
        <p:spPr>
          <a:xfrm>
            <a:off x="-10886" y="182982"/>
            <a:ext cx="12216366" cy="6844349"/>
          </a:xfrm>
          <a:prstGeom prst="rect">
            <a:avLst/>
          </a:prstGeom>
        </p:spPr>
      </p:pic>
      <p:pic>
        <p:nvPicPr>
          <p:cNvPr id="4" name="Picture 3">
            <a:extLst>
              <a:ext uri="{FF2B5EF4-FFF2-40B4-BE49-F238E27FC236}">
                <a16:creationId xmlns:a16="http://schemas.microsoft.com/office/drawing/2014/main" id="{C859CB6A-D40A-7CD2-1BF1-0475E9A8442A}"/>
              </a:ext>
            </a:extLst>
          </p:cNvPr>
          <p:cNvPicPr>
            <a:picLocks noChangeAspect="1"/>
          </p:cNvPicPr>
          <p:nvPr/>
        </p:nvPicPr>
        <p:blipFill>
          <a:blip r:embed="rId3"/>
          <a:stretch>
            <a:fillRect/>
          </a:stretch>
        </p:blipFill>
        <p:spPr>
          <a:xfrm>
            <a:off x="10987512" y="4201885"/>
            <a:ext cx="1731537" cy="2457041"/>
          </a:xfrm>
          <a:prstGeom prst="rect">
            <a:avLst/>
          </a:prstGeom>
        </p:spPr>
      </p:pic>
      <p:pic>
        <p:nvPicPr>
          <p:cNvPr id="8" name="Picture 7">
            <a:extLst>
              <a:ext uri="{FF2B5EF4-FFF2-40B4-BE49-F238E27FC236}">
                <a16:creationId xmlns:a16="http://schemas.microsoft.com/office/drawing/2014/main" id="{27C4AF33-33CB-E789-C050-3C7F7C1358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1743" y="4841358"/>
            <a:ext cx="638756" cy="1488422"/>
          </a:xfrm>
          <a:prstGeom prst="rect">
            <a:avLst/>
          </a:prstGeom>
        </p:spPr>
      </p:pic>
      <p:pic>
        <p:nvPicPr>
          <p:cNvPr id="9" name="Picture 8" descr="A picture containing text, lamp&#10;&#10;Description automatically generated">
            <a:extLst>
              <a:ext uri="{FF2B5EF4-FFF2-40B4-BE49-F238E27FC236}">
                <a16:creationId xmlns:a16="http://schemas.microsoft.com/office/drawing/2014/main" id="{2441E805-4E70-5ED3-4B61-5D8FAD52565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482372">
            <a:off x="10211996" y="6118243"/>
            <a:ext cx="675209" cy="423074"/>
          </a:xfrm>
          <a:prstGeom prst="rect">
            <a:avLst/>
          </a:prstGeom>
        </p:spPr>
      </p:pic>
      <p:pic>
        <p:nvPicPr>
          <p:cNvPr id="14" name="Picture 13" descr="A picture containing text, light&#10;&#10;Description automatically generated">
            <a:extLst>
              <a:ext uri="{FF2B5EF4-FFF2-40B4-BE49-F238E27FC236}">
                <a16:creationId xmlns:a16="http://schemas.microsoft.com/office/drawing/2014/main" id="{F0C2B3A3-4A61-1664-03B0-CD8C9FC22DF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54336" flipH="1">
            <a:off x="1782985" y="5789246"/>
            <a:ext cx="338046" cy="321556"/>
          </a:xfrm>
          <a:prstGeom prst="rect">
            <a:avLst/>
          </a:prstGeom>
        </p:spPr>
      </p:pic>
      <p:pic>
        <p:nvPicPr>
          <p:cNvPr id="15" name="Picture 14" descr="A picture containing text, light, dark, sign&#10;&#10;Description automatically generated">
            <a:extLst>
              <a:ext uri="{FF2B5EF4-FFF2-40B4-BE49-F238E27FC236}">
                <a16:creationId xmlns:a16="http://schemas.microsoft.com/office/drawing/2014/main" id="{8ABE8058-5E5C-B3E9-A5F8-E99396684226}"/>
              </a:ext>
            </a:extLst>
          </p:cNvPr>
          <p:cNvPicPr>
            <a:picLocks noChangeAspect="1"/>
          </p:cNvPicPr>
          <p:nvPr/>
        </p:nvPicPr>
        <p:blipFill>
          <a:blip r:embed="rId7"/>
          <a:stretch>
            <a:fillRect/>
          </a:stretch>
        </p:blipFill>
        <p:spPr>
          <a:xfrm rot="21280640">
            <a:off x="795702" y="5455828"/>
            <a:ext cx="949836" cy="732731"/>
          </a:xfrm>
          <a:prstGeom prst="rect">
            <a:avLst/>
          </a:prstGeom>
        </p:spPr>
      </p:pic>
      <p:pic>
        <p:nvPicPr>
          <p:cNvPr id="16" name="Picture 15" descr="A picture containing dark, night sky&#10;&#10;Description automatically generated">
            <a:extLst>
              <a:ext uri="{FF2B5EF4-FFF2-40B4-BE49-F238E27FC236}">
                <a16:creationId xmlns:a16="http://schemas.microsoft.com/office/drawing/2014/main" id="{3D0D245B-323F-8A4C-160E-087E12DE6FB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01475" y="5550557"/>
            <a:ext cx="129389" cy="1082555"/>
          </a:xfrm>
          <a:prstGeom prst="rect">
            <a:avLst/>
          </a:prstGeom>
        </p:spPr>
      </p:pic>
      <p:sp>
        <p:nvSpPr>
          <p:cNvPr id="18" name="TextBox 17">
            <a:extLst>
              <a:ext uri="{FF2B5EF4-FFF2-40B4-BE49-F238E27FC236}">
                <a16:creationId xmlns:a16="http://schemas.microsoft.com/office/drawing/2014/main" id="{956FDE31-F86F-F321-F63D-571A50463A07}"/>
              </a:ext>
            </a:extLst>
          </p:cNvPr>
          <p:cNvSpPr txBox="1"/>
          <p:nvPr/>
        </p:nvSpPr>
        <p:spPr>
          <a:xfrm>
            <a:off x="5627707" y="815253"/>
            <a:ext cx="5624426" cy="3539430"/>
          </a:xfrm>
          <a:prstGeom prst="rect">
            <a:avLst/>
          </a:prstGeom>
          <a:noFill/>
        </p:spPr>
        <p:txBody>
          <a:bodyPr wrap="square">
            <a:spAutoFit/>
          </a:bodyPr>
          <a:lstStyle/>
          <a:p>
            <a:pPr algn="r" rtl="1"/>
            <a:r>
              <a:rPr lang="ar-EG" sz="28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إن البيئات الصديقة لكبار السن تفيد جميع أفراد المجتمع </a:t>
            </a:r>
            <a:r>
              <a:rPr lang="ar-EG" sz="2800"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عن طريق إزالة الحواجز المادية والاجتماعية وتعزيز الدمج.</a:t>
            </a:r>
            <a:r>
              <a:rPr lang="en-GB" sz="2800"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 </a:t>
            </a:r>
            <a:endParaRPr lang="ar-EG" sz="2800"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endParaRPr>
          </a:p>
          <a:p>
            <a:endParaRPr lang="en-GB" sz="2800"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endParaRPr>
          </a:p>
          <a:p>
            <a:pPr algn="r" rtl="1"/>
            <a:r>
              <a:rPr lang="ar-EG" sz="2800" dirty="0">
                <a:solidFill>
                  <a:srgbClr val="081F5C"/>
                </a:solidFill>
                <a:effectLst/>
                <a:latin typeface="Source Sans Pro" panose="020B0503030403020204" pitchFamily="34" charset="0"/>
                <a:ea typeface="Yu Mincho" panose="02020400000000000000" pitchFamily="18" charset="-128"/>
              </a:rPr>
              <a:t>وهذا لا يفيد كبار السن فقط. كما أنه يحسن إمكانية الوصول، ويعالج عدم المساواة بين الجنسين، ويساعد على بناء قدرة المجتمعات على الصمود في حالات الطوارئ.</a:t>
            </a:r>
            <a:endParaRPr lang="en-GB" sz="4000" dirty="0">
              <a:solidFill>
                <a:srgbClr val="081F5C"/>
              </a:solidFill>
              <a:latin typeface="Source Sans Pro" panose="020B0503030403020204" pitchFamily="34" charset="0"/>
            </a:endParaRPr>
          </a:p>
        </p:txBody>
      </p:sp>
      <p:pic>
        <p:nvPicPr>
          <p:cNvPr id="7" name="Picture 6" descr="A person sitting on a bus&#10;&#10;Description automatically generated with medium confidence">
            <a:extLst>
              <a:ext uri="{FF2B5EF4-FFF2-40B4-BE49-F238E27FC236}">
                <a16:creationId xmlns:a16="http://schemas.microsoft.com/office/drawing/2014/main" id="{191DFCF7-CBA6-EBBE-22E2-B7BEBC2B120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flipH="1">
            <a:off x="906521" y="886587"/>
            <a:ext cx="4307591" cy="4401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02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542DD34-C73B-3D1D-DC99-92E6A5E34C3B}"/>
              </a:ext>
            </a:extLst>
          </p:cNvPr>
          <p:cNvPicPr>
            <a:picLocks noChangeAspect="1"/>
          </p:cNvPicPr>
          <p:nvPr/>
        </p:nvPicPr>
        <p:blipFill>
          <a:blip r:embed="rId2"/>
          <a:stretch>
            <a:fillRect/>
          </a:stretch>
        </p:blipFill>
        <p:spPr>
          <a:xfrm>
            <a:off x="-12183" y="199074"/>
            <a:ext cx="12216366" cy="6844349"/>
          </a:xfrm>
          <a:prstGeom prst="rect">
            <a:avLst/>
          </a:prstGeom>
        </p:spPr>
      </p:pic>
      <p:pic>
        <p:nvPicPr>
          <p:cNvPr id="4" name="Picture 3">
            <a:extLst>
              <a:ext uri="{FF2B5EF4-FFF2-40B4-BE49-F238E27FC236}">
                <a16:creationId xmlns:a16="http://schemas.microsoft.com/office/drawing/2014/main" id="{C859CB6A-D40A-7CD2-1BF1-0475E9A8442A}"/>
              </a:ext>
            </a:extLst>
          </p:cNvPr>
          <p:cNvPicPr>
            <a:picLocks noChangeAspect="1"/>
          </p:cNvPicPr>
          <p:nvPr/>
        </p:nvPicPr>
        <p:blipFill>
          <a:blip r:embed="rId3"/>
          <a:stretch>
            <a:fillRect/>
          </a:stretch>
        </p:blipFill>
        <p:spPr>
          <a:xfrm>
            <a:off x="10987512" y="4201885"/>
            <a:ext cx="1731537" cy="2457041"/>
          </a:xfrm>
          <a:prstGeom prst="rect">
            <a:avLst/>
          </a:prstGeom>
        </p:spPr>
      </p:pic>
      <p:pic>
        <p:nvPicPr>
          <p:cNvPr id="8" name="Picture 7">
            <a:extLst>
              <a:ext uri="{FF2B5EF4-FFF2-40B4-BE49-F238E27FC236}">
                <a16:creationId xmlns:a16="http://schemas.microsoft.com/office/drawing/2014/main" id="{27C4AF33-33CB-E789-C050-3C7F7C1358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701" y="4525119"/>
            <a:ext cx="765387" cy="1783497"/>
          </a:xfrm>
          <a:prstGeom prst="rect">
            <a:avLst/>
          </a:prstGeom>
        </p:spPr>
      </p:pic>
      <p:pic>
        <p:nvPicPr>
          <p:cNvPr id="9" name="Picture 8" descr="A picture containing text, lamp&#10;&#10;Description automatically generated">
            <a:extLst>
              <a:ext uri="{FF2B5EF4-FFF2-40B4-BE49-F238E27FC236}">
                <a16:creationId xmlns:a16="http://schemas.microsoft.com/office/drawing/2014/main" id="{2441E805-4E70-5ED3-4B61-5D8FAD52565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482372">
            <a:off x="10211996" y="6118243"/>
            <a:ext cx="675209" cy="423074"/>
          </a:xfrm>
          <a:prstGeom prst="rect">
            <a:avLst/>
          </a:prstGeom>
        </p:spPr>
      </p:pic>
      <p:pic>
        <p:nvPicPr>
          <p:cNvPr id="14" name="Picture 13" descr="A picture containing text, light&#10;&#10;Description automatically generated">
            <a:extLst>
              <a:ext uri="{FF2B5EF4-FFF2-40B4-BE49-F238E27FC236}">
                <a16:creationId xmlns:a16="http://schemas.microsoft.com/office/drawing/2014/main" id="{F0C2B3A3-4A61-1664-03B0-CD8C9FC22DF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54336" flipH="1">
            <a:off x="1782985" y="5789246"/>
            <a:ext cx="338046" cy="321556"/>
          </a:xfrm>
          <a:prstGeom prst="rect">
            <a:avLst/>
          </a:prstGeom>
        </p:spPr>
      </p:pic>
      <p:pic>
        <p:nvPicPr>
          <p:cNvPr id="15" name="Picture 14" descr="A picture containing text, light, dark, sign&#10;&#10;Description automatically generated">
            <a:extLst>
              <a:ext uri="{FF2B5EF4-FFF2-40B4-BE49-F238E27FC236}">
                <a16:creationId xmlns:a16="http://schemas.microsoft.com/office/drawing/2014/main" id="{8ABE8058-5E5C-B3E9-A5F8-E99396684226}"/>
              </a:ext>
            </a:extLst>
          </p:cNvPr>
          <p:cNvPicPr>
            <a:picLocks noChangeAspect="1"/>
          </p:cNvPicPr>
          <p:nvPr/>
        </p:nvPicPr>
        <p:blipFill>
          <a:blip r:embed="rId7"/>
          <a:stretch>
            <a:fillRect/>
          </a:stretch>
        </p:blipFill>
        <p:spPr>
          <a:xfrm rot="21280640">
            <a:off x="795702" y="5455828"/>
            <a:ext cx="949836" cy="732731"/>
          </a:xfrm>
          <a:prstGeom prst="rect">
            <a:avLst/>
          </a:prstGeom>
        </p:spPr>
      </p:pic>
      <p:pic>
        <p:nvPicPr>
          <p:cNvPr id="16" name="Picture 15" descr="A picture containing dark, night sky&#10;&#10;Description automatically generated">
            <a:extLst>
              <a:ext uri="{FF2B5EF4-FFF2-40B4-BE49-F238E27FC236}">
                <a16:creationId xmlns:a16="http://schemas.microsoft.com/office/drawing/2014/main" id="{3D0D245B-323F-8A4C-160E-087E12DE6FB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01475" y="5550557"/>
            <a:ext cx="129389" cy="1082555"/>
          </a:xfrm>
          <a:prstGeom prst="rect">
            <a:avLst/>
          </a:prstGeom>
        </p:spPr>
      </p:pic>
      <p:sp>
        <p:nvSpPr>
          <p:cNvPr id="18" name="TextBox 17">
            <a:extLst>
              <a:ext uri="{FF2B5EF4-FFF2-40B4-BE49-F238E27FC236}">
                <a16:creationId xmlns:a16="http://schemas.microsoft.com/office/drawing/2014/main" id="{956FDE31-F86F-F321-F63D-571A50463A07}"/>
              </a:ext>
            </a:extLst>
          </p:cNvPr>
          <p:cNvSpPr txBox="1"/>
          <p:nvPr/>
        </p:nvSpPr>
        <p:spPr>
          <a:xfrm>
            <a:off x="266462" y="1473771"/>
            <a:ext cx="6477001" cy="3539430"/>
          </a:xfrm>
          <a:prstGeom prst="rect">
            <a:avLst/>
          </a:prstGeom>
          <a:noFill/>
        </p:spPr>
        <p:txBody>
          <a:bodyPr wrap="square">
            <a:spAutoFit/>
          </a:bodyPr>
          <a:lstStyle/>
          <a:p>
            <a:pPr algn="r" rtl="1"/>
            <a:r>
              <a:rPr lang="ar-EG" sz="2800" kern="100" dirty="0">
                <a:solidFill>
                  <a:srgbClr val="081F5C"/>
                </a:solidFill>
                <a:effectLst/>
                <a:latin typeface="Source Sans Pro" panose="020B0503030403020204" pitchFamily="34" charset="0"/>
                <a:ea typeface="Yu Mincho" panose="02020400000000000000" pitchFamily="18" charset="-128"/>
              </a:rPr>
              <a:t>يعد إنشاء بيئات صديقة لكبار السن أيضًا أحد مجالات العمل في </a:t>
            </a:r>
            <a:r>
              <a:rPr lang="ar-EG" sz="2800" b="1" dirty="0"/>
              <a:t>عَقْد</a:t>
            </a:r>
            <a:r>
              <a:rPr lang="ar-EG" sz="2800" b="1" kern="100" dirty="0">
                <a:solidFill>
                  <a:srgbClr val="081F5C"/>
                </a:solidFill>
                <a:effectLst/>
                <a:latin typeface="Source Sans Pro" panose="020B0503030403020204" pitchFamily="34" charset="0"/>
                <a:ea typeface="Yu Mincho" panose="02020400000000000000" pitchFamily="18" charset="-128"/>
              </a:rPr>
              <a:t> الأمم المتحدة للشيخوخة الصحية (2021-2030).</a:t>
            </a:r>
            <a:endParaRPr lang="en-US" sz="2800" b="1" kern="100" dirty="0">
              <a:solidFill>
                <a:srgbClr val="081F5C"/>
              </a:solidFill>
              <a:effectLst/>
              <a:latin typeface="Source Sans Pro" panose="020B0503030403020204" pitchFamily="34" charset="0"/>
              <a:ea typeface="Yu Mincho" panose="02020400000000000000" pitchFamily="18" charset="-128"/>
            </a:endParaRPr>
          </a:p>
          <a:p>
            <a:pPr algn="r" rtl="1"/>
            <a:endParaRPr lang="en-US" sz="2800" b="1" kern="100" dirty="0">
              <a:solidFill>
                <a:srgbClr val="081F5C"/>
              </a:solidFill>
              <a:latin typeface="Source Sans Pro" panose="020B0503030403020204" pitchFamily="34" charset="0"/>
              <a:ea typeface="Yu Mincho" panose="02020400000000000000" pitchFamily="18" charset="-128"/>
            </a:endParaRPr>
          </a:p>
          <a:p>
            <a:pPr algn="r" rtl="1"/>
            <a:endParaRPr lang="en-GB" sz="28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endParaRPr>
          </a:p>
          <a:p>
            <a:pPr algn="r" rtl="1"/>
            <a:r>
              <a:rPr lang="ar-EG" sz="2800" kern="100" dirty="0">
                <a:solidFill>
                  <a:srgbClr val="081F5C"/>
                </a:solidFill>
                <a:effectLst/>
                <a:latin typeface="Source Sans Pro" panose="020B0503030403020204" pitchFamily="34" charset="0"/>
                <a:ea typeface="Yu Mincho" panose="02020400000000000000" pitchFamily="18" charset="-128"/>
              </a:rPr>
              <a:t>ويتماشى </a:t>
            </a:r>
            <a:r>
              <a:rPr lang="ar-EG" sz="2800" dirty="0"/>
              <a:t>العَقْد</a:t>
            </a:r>
            <a:r>
              <a:rPr lang="ar-EG" sz="2800" kern="100" dirty="0">
                <a:solidFill>
                  <a:srgbClr val="081F5C"/>
                </a:solidFill>
                <a:effectLst/>
                <a:latin typeface="Source Sans Pro" panose="020B0503030403020204" pitchFamily="34" charset="0"/>
                <a:ea typeface="Yu Mincho" panose="02020400000000000000" pitchFamily="18" charset="-128"/>
              </a:rPr>
              <a:t> مع خطة التنمية المستدامة لعام 2030 والتزام جميع الدول الأعضاء بتحسين حياة الأجيال الحالية والمستقبلية من كبار السن.</a:t>
            </a:r>
            <a:endParaRPr lang="en-GB" sz="2800" b="1" kern="100" dirty="0">
              <a:solidFill>
                <a:srgbClr val="081F5C"/>
              </a:solidFill>
              <a:effectLst/>
              <a:latin typeface="Source Sans Pro" panose="020B0503030403020204" pitchFamily="34" charset="0"/>
              <a:ea typeface="Yu Mincho" panose="02020400000000000000" pitchFamily="18" charset="-128"/>
            </a:endParaRPr>
          </a:p>
        </p:txBody>
      </p:sp>
      <p:pic>
        <p:nvPicPr>
          <p:cNvPr id="1026" name="Picture 2">
            <a:extLst>
              <a:ext uri="{FF2B5EF4-FFF2-40B4-BE49-F238E27FC236}">
                <a16:creationId xmlns:a16="http://schemas.microsoft.com/office/drawing/2014/main" id="{ABA53228-2BCC-CCC4-97C2-57D5A9C65A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3995" y="475487"/>
            <a:ext cx="5200188" cy="20347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a circle and a circle in the middle&#10;&#10;Description automatically generated">
            <a:extLst>
              <a:ext uri="{FF2B5EF4-FFF2-40B4-BE49-F238E27FC236}">
                <a16:creationId xmlns:a16="http://schemas.microsoft.com/office/drawing/2014/main" id="{975D5C1D-4AC1-6235-4E6F-CEE08339AAFC}"/>
              </a:ext>
            </a:extLst>
          </p:cNvPr>
          <p:cNvPicPr>
            <a:picLocks noChangeAspect="1"/>
          </p:cNvPicPr>
          <p:nvPr/>
        </p:nvPicPr>
        <p:blipFill>
          <a:blip r:embed="rId10"/>
          <a:stretch>
            <a:fillRect/>
          </a:stretch>
        </p:blipFill>
        <p:spPr>
          <a:xfrm>
            <a:off x="8016712" y="2327846"/>
            <a:ext cx="2765008" cy="3042809"/>
          </a:xfrm>
          <a:prstGeom prst="rect">
            <a:avLst/>
          </a:prstGeom>
        </p:spPr>
      </p:pic>
    </p:spTree>
    <p:extLst>
      <p:ext uri="{BB962C8B-B14F-4D97-AF65-F5344CB8AC3E}">
        <p14:creationId xmlns:p14="http://schemas.microsoft.com/office/powerpoint/2010/main" val="25408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941824BB-0294-4EC7-8AA2-6726DF4A71FA}"/>
              </a:ext>
            </a:extLst>
          </p:cNvPr>
          <p:cNvPicPr>
            <a:picLocks noChangeAspect="1"/>
          </p:cNvPicPr>
          <p:nvPr/>
        </p:nvPicPr>
        <p:blipFill>
          <a:blip r:embed="rId2"/>
          <a:stretch>
            <a:fillRect/>
          </a:stretch>
        </p:blipFill>
        <p:spPr>
          <a:xfrm>
            <a:off x="-17940" y="182981"/>
            <a:ext cx="12227880" cy="6850800"/>
          </a:xfrm>
          <a:prstGeom prst="rect">
            <a:avLst/>
          </a:prstGeom>
        </p:spPr>
      </p:pic>
      <p:pic>
        <p:nvPicPr>
          <p:cNvPr id="10" name="Picture 9" descr="A picture containing text, lamp&#10;&#10;Description automatically generated">
            <a:extLst>
              <a:ext uri="{FF2B5EF4-FFF2-40B4-BE49-F238E27FC236}">
                <a16:creationId xmlns:a16="http://schemas.microsoft.com/office/drawing/2014/main" id="{8B272EE6-8708-DAA9-5538-F020DAF19A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482372">
            <a:off x="10953246" y="6185015"/>
            <a:ext cx="675209" cy="423074"/>
          </a:xfrm>
          <a:prstGeom prst="rect">
            <a:avLst/>
          </a:prstGeom>
        </p:spPr>
      </p:pic>
      <p:pic>
        <p:nvPicPr>
          <p:cNvPr id="11" name="Picture 10" descr="A picture containing text, light&#10;&#10;Description automatically generated">
            <a:extLst>
              <a:ext uri="{FF2B5EF4-FFF2-40B4-BE49-F238E27FC236}">
                <a16:creationId xmlns:a16="http://schemas.microsoft.com/office/drawing/2014/main" id="{B3E326F7-7D5B-EE13-4FA5-2008888AF0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54336" flipH="1">
            <a:off x="1259556" y="5854859"/>
            <a:ext cx="338046" cy="321556"/>
          </a:xfrm>
          <a:prstGeom prst="rect">
            <a:avLst/>
          </a:prstGeom>
        </p:spPr>
      </p:pic>
      <p:pic>
        <p:nvPicPr>
          <p:cNvPr id="12" name="Picture 11" descr="A picture containing text, light, dark, sign&#10;&#10;Description automatically generated">
            <a:extLst>
              <a:ext uri="{FF2B5EF4-FFF2-40B4-BE49-F238E27FC236}">
                <a16:creationId xmlns:a16="http://schemas.microsoft.com/office/drawing/2014/main" id="{CB078B64-FBEB-CED8-4C4F-BC786F333092}"/>
              </a:ext>
            </a:extLst>
          </p:cNvPr>
          <p:cNvPicPr>
            <a:picLocks noChangeAspect="1"/>
          </p:cNvPicPr>
          <p:nvPr/>
        </p:nvPicPr>
        <p:blipFill>
          <a:blip r:embed="rId5"/>
          <a:stretch>
            <a:fillRect/>
          </a:stretch>
        </p:blipFill>
        <p:spPr>
          <a:xfrm rot="21023632">
            <a:off x="220833" y="5531251"/>
            <a:ext cx="949836" cy="732731"/>
          </a:xfrm>
          <a:prstGeom prst="rect">
            <a:avLst/>
          </a:prstGeom>
        </p:spPr>
      </p:pic>
      <p:pic>
        <p:nvPicPr>
          <p:cNvPr id="13" name="Picture 12" descr="A picture containing dark, night sky&#10;&#10;Description automatically generated">
            <a:extLst>
              <a:ext uri="{FF2B5EF4-FFF2-40B4-BE49-F238E27FC236}">
                <a16:creationId xmlns:a16="http://schemas.microsoft.com/office/drawing/2014/main" id="{BE3EB2D1-11EF-11AC-8CFB-4640F8D690D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767537" y="5592463"/>
            <a:ext cx="129389" cy="1082555"/>
          </a:xfrm>
          <a:prstGeom prst="rect">
            <a:avLst/>
          </a:prstGeom>
        </p:spPr>
      </p:pic>
      <p:sp>
        <p:nvSpPr>
          <p:cNvPr id="8" name="TextBox 7">
            <a:extLst>
              <a:ext uri="{FF2B5EF4-FFF2-40B4-BE49-F238E27FC236}">
                <a16:creationId xmlns:a16="http://schemas.microsoft.com/office/drawing/2014/main" id="{D5C206D8-3ADB-B2E2-70C3-4FC3CD688402}"/>
              </a:ext>
            </a:extLst>
          </p:cNvPr>
          <p:cNvSpPr txBox="1"/>
          <p:nvPr/>
        </p:nvSpPr>
        <p:spPr>
          <a:xfrm>
            <a:off x="6670863" y="538606"/>
            <a:ext cx="4572935" cy="4401205"/>
          </a:xfrm>
          <a:prstGeom prst="rect">
            <a:avLst/>
          </a:prstGeom>
          <a:noFill/>
        </p:spPr>
        <p:txBody>
          <a:bodyPr wrap="square">
            <a:spAutoFit/>
          </a:bodyPr>
          <a:lstStyle/>
          <a:p>
            <a:pPr algn="r" rtl="1"/>
            <a:r>
              <a:rPr lang="ar-EG" sz="2800" b="1" kern="100" dirty="0">
                <a:solidFill>
                  <a:srgbClr val="081F5C"/>
                </a:solidFill>
                <a:effectLst/>
                <a:latin typeface="Source Sans Pro" panose="020B0503030403020204" pitchFamily="34" charset="0"/>
                <a:ea typeface="Yu Mincho" panose="02020400000000000000" pitchFamily="18" charset="-128"/>
              </a:rPr>
              <a:t>إن تطوير مدن ومجتمعات صديقة لكبار السن هو وسيلة أثبتت جدواها لخلق بيئات صديقة لكبار السن.</a:t>
            </a:r>
          </a:p>
          <a:p>
            <a:pPr algn="r" rtl="1"/>
            <a:endParaRPr lang="ar-EG" sz="2800" b="1" kern="100" dirty="0">
              <a:solidFill>
                <a:srgbClr val="081F5C"/>
              </a:solidFill>
              <a:latin typeface="Source Sans Pro" panose="020B0503030403020204" pitchFamily="34" charset="0"/>
              <a:ea typeface="Yu Mincho" panose="02020400000000000000" pitchFamily="18" charset="-128"/>
            </a:endParaRPr>
          </a:p>
          <a:p>
            <a:pPr algn="r" rtl="1"/>
            <a:endParaRPr lang="en-GB" sz="2800" b="1" kern="100" dirty="0">
              <a:solidFill>
                <a:srgbClr val="081F5C"/>
              </a:solidFill>
              <a:effectLst/>
              <a:latin typeface="Source Sans Pro" panose="020B0503030403020204" pitchFamily="34" charset="0"/>
              <a:ea typeface="Yu Mincho" panose="02020400000000000000" pitchFamily="18" charset="-128"/>
            </a:endParaRPr>
          </a:p>
          <a:p>
            <a:pPr algn="r" rtl="1"/>
            <a:r>
              <a:rPr lang="ar-EG" sz="2800" kern="100" dirty="0">
                <a:solidFill>
                  <a:srgbClr val="081F5C"/>
                </a:solidFill>
                <a:effectLst/>
                <a:latin typeface="Source Sans Pro" panose="020B0503030403020204" pitchFamily="34" charset="0"/>
                <a:ea typeface="Yu Mincho" panose="02020400000000000000" pitchFamily="18" charset="-128"/>
              </a:rPr>
              <a:t>تعمل المدن والمجتمعات الصديقة لكبار السن على تحسين الوصول إلى الخدمات الأساسية وتمكين الأشخاص من القيام بما يقدرونه والقيام به من خلال العمل </a:t>
            </a:r>
            <a:r>
              <a:rPr lang="ar-EG" sz="2800" b="1" kern="100" dirty="0">
                <a:solidFill>
                  <a:srgbClr val="081F5C"/>
                </a:solidFill>
                <a:effectLst/>
                <a:latin typeface="Source Sans Pro" panose="020B0503030403020204" pitchFamily="34" charset="0"/>
                <a:ea typeface="Yu Mincho" panose="02020400000000000000" pitchFamily="18" charset="-128"/>
              </a:rPr>
              <a:t>عبر ثمانية مجالات:</a:t>
            </a:r>
            <a:endParaRPr lang="en-GB" sz="2800" b="1" kern="100" dirty="0">
              <a:solidFill>
                <a:srgbClr val="081F5C"/>
              </a:solidFill>
              <a:effectLst/>
              <a:latin typeface="Source Sans Pro" panose="020B0503030403020204" pitchFamily="34" charset="0"/>
              <a:ea typeface="Yu Mincho" panose="02020400000000000000" pitchFamily="18" charset="-128"/>
            </a:endParaRPr>
          </a:p>
        </p:txBody>
      </p:sp>
      <p:pic>
        <p:nvPicPr>
          <p:cNvPr id="14" name="Picture 13" descr="Diagram&#10;&#10;Description automatically generated">
            <a:extLst>
              <a:ext uri="{FF2B5EF4-FFF2-40B4-BE49-F238E27FC236}">
                <a16:creationId xmlns:a16="http://schemas.microsoft.com/office/drawing/2014/main" id="{CFADFB4A-C390-8FF8-6820-CE22E55DFCB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9961" y="538606"/>
            <a:ext cx="6109528" cy="6139550"/>
          </a:xfrm>
          <a:prstGeom prst="rect">
            <a:avLst/>
          </a:prstGeom>
        </p:spPr>
      </p:pic>
      <p:sp>
        <p:nvSpPr>
          <p:cNvPr id="3" name="TextBox 2">
            <a:extLst>
              <a:ext uri="{FF2B5EF4-FFF2-40B4-BE49-F238E27FC236}">
                <a16:creationId xmlns:a16="http://schemas.microsoft.com/office/drawing/2014/main" id="{64C6146B-6DEA-F954-9584-B817DCBCA540}"/>
              </a:ext>
            </a:extLst>
          </p:cNvPr>
          <p:cNvSpPr txBox="1"/>
          <p:nvPr/>
        </p:nvSpPr>
        <p:spPr>
          <a:xfrm>
            <a:off x="3071585" y="3192882"/>
            <a:ext cx="1306285" cy="830997"/>
          </a:xfrm>
          <a:prstGeom prst="rect">
            <a:avLst/>
          </a:prstGeom>
          <a:solidFill>
            <a:srgbClr val="202B52"/>
          </a:solidFill>
        </p:spPr>
        <p:txBody>
          <a:bodyPr wrap="square">
            <a:spAutoFit/>
          </a:bodyPr>
          <a:lstStyle/>
          <a:p>
            <a:pPr algn="ctr" rtl="1"/>
            <a:r>
              <a:rPr lang="ar-EG" sz="1600" b="1" kern="100" dirty="0">
                <a:solidFill>
                  <a:schemeClr val="bg1"/>
                </a:solidFill>
                <a:effectLst/>
                <a:latin typeface="Source Sans Pro" panose="020B0503030403020204" pitchFamily="34" charset="0"/>
                <a:ea typeface="Yu Mincho" panose="02020400000000000000" pitchFamily="18" charset="-128"/>
              </a:rPr>
              <a:t>مدينة أومجتمع صديق لكبار السن </a:t>
            </a:r>
            <a:endParaRPr lang="en-US" sz="1600" dirty="0">
              <a:solidFill>
                <a:schemeClr val="bg1"/>
              </a:solidFill>
            </a:endParaRPr>
          </a:p>
        </p:txBody>
      </p:sp>
      <p:sp>
        <p:nvSpPr>
          <p:cNvPr id="4" name="TextBox 3">
            <a:extLst>
              <a:ext uri="{FF2B5EF4-FFF2-40B4-BE49-F238E27FC236}">
                <a16:creationId xmlns:a16="http://schemas.microsoft.com/office/drawing/2014/main" id="{C81FE600-0C21-78B8-BC4B-C10503E61766}"/>
              </a:ext>
            </a:extLst>
          </p:cNvPr>
          <p:cNvSpPr txBox="1"/>
          <p:nvPr/>
        </p:nvSpPr>
        <p:spPr>
          <a:xfrm rot="18462004">
            <a:off x="3739978" y="1888710"/>
            <a:ext cx="1306285" cy="584775"/>
          </a:xfrm>
          <a:prstGeom prst="rect">
            <a:avLst/>
          </a:prstGeom>
          <a:solidFill>
            <a:srgbClr val="F4A81D"/>
          </a:solidFill>
        </p:spPr>
        <p:txBody>
          <a:bodyPr wrap="square">
            <a:spAutoFit/>
          </a:bodyPr>
          <a:lstStyle/>
          <a:p>
            <a:pPr algn="ctr" rtl="1"/>
            <a:r>
              <a:rPr lang="ar-EG" sz="3200" b="1" kern="100" dirty="0">
                <a:solidFill>
                  <a:srgbClr val="202B52"/>
                </a:solidFill>
                <a:effectLst/>
                <a:latin typeface="Source Sans Pro" panose="020B0503030403020204" pitchFamily="34" charset="0"/>
                <a:ea typeface="Yu Mincho" panose="02020400000000000000" pitchFamily="18" charset="-128"/>
              </a:rPr>
              <a:t>السكن</a:t>
            </a:r>
            <a:endParaRPr lang="en-US" sz="3200" dirty="0">
              <a:solidFill>
                <a:srgbClr val="202B52"/>
              </a:solidFill>
            </a:endParaRPr>
          </a:p>
        </p:txBody>
      </p:sp>
      <p:sp>
        <p:nvSpPr>
          <p:cNvPr id="5" name="TextBox 4">
            <a:extLst>
              <a:ext uri="{FF2B5EF4-FFF2-40B4-BE49-F238E27FC236}">
                <a16:creationId xmlns:a16="http://schemas.microsoft.com/office/drawing/2014/main" id="{B9167009-49F1-6267-E9B8-5475225EDA32}"/>
              </a:ext>
            </a:extLst>
          </p:cNvPr>
          <p:cNvSpPr txBox="1"/>
          <p:nvPr/>
        </p:nvSpPr>
        <p:spPr>
          <a:xfrm rot="20416707">
            <a:off x="4545277" y="2661127"/>
            <a:ext cx="1156881" cy="707886"/>
          </a:xfrm>
          <a:prstGeom prst="rect">
            <a:avLst/>
          </a:prstGeom>
          <a:solidFill>
            <a:srgbClr val="F4A81D"/>
          </a:solidFill>
        </p:spPr>
        <p:txBody>
          <a:bodyPr wrap="square">
            <a:spAutoFit/>
          </a:bodyPr>
          <a:lstStyle/>
          <a:p>
            <a:pPr algn="ctr" rtl="1"/>
            <a:r>
              <a:rPr lang="ar-EG" sz="2000" b="1" kern="100" dirty="0">
                <a:solidFill>
                  <a:srgbClr val="202B52"/>
                </a:solidFill>
                <a:effectLst/>
                <a:latin typeface="Source Sans Pro" panose="020B0503030403020204" pitchFamily="34" charset="0"/>
                <a:ea typeface="Yu Mincho" panose="02020400000000000000" pitchFamily="18" charset="-128"/>
              </a:rPr>
              <a:t>المشاركة الاجتماعية</a:t>
            </a:r>
            <a:endParaRPr lang="en-US" sz="2000" dirty="0">
              <a:solidFill>
                <a:srgbClr val="202B52"/>
              </a:solidFill>
            </a:endParaRPr>
          </a:p>
        </p:txBody>
      </p:sp>
      <p:sp>
        <p:nvSpPr>
          <p:cNvPr id="6" name="TextBox 5">
            <a:extLst>
              <a:ext uri="{FF2B5EF4-FFF2-40B4-BE49-F238E27FC236}">
                <a16:creationId xmlns:a16="http://schemas.microsoft.com/office/drawing/2014/main" id="{993819BB-EB27-0711-E083-31E535189404}"/>
              </a:ext>
            </a:extLst>
          </p:cNvPr>
          <p:cNvSpPr txBox="1"/>
          <p:nvPr/>
        </p:nvSpPr>
        <p:spPr>
          <a:xfrm rot="1542420">
            <a:off x="4523071" y="3896378"/>
            <a:ext cx="1283654" cy="615553"/>
          </a:xfrm>
          <a:prstGeom prst="rect">
            <a:avLst/>
          </a:prstGeom>
          <a:solidFill>
            <a:srgbClr val="F4A81D"/>
          </a:solidFill>
        </p:spPr>
        <p:txBody>
          <a:bodyPr wrap="square">
            <a:spAutoFit/>
          </a:bodyPr>
          <a:lstStyle/>
          <a:p>
            <a:pPr algn="ctr" rtl="1"/>
            <a:r>
              <a:rPr lang="ar-EG" sz="1700" b="1" kern="100" dirty="0">
                <a:solidFill>
                  <a:srgbClr val="202B52"/>
                </a:solidFill>
                <a:effectLst/>
                <a:latin typeface="Source Sans Pro" panose="020B0503030403020204" pitchFamily="34" charset="0"/>
                <a:ea typeface="Yu Mincho" panose="02020400000000000000" pitchFamily="18" charset="-128"/>
              </a:rPr>
              <a:t>الاحترام والدمج الاجتماعي</a:t>
            </a:r>
            <a:endParaRPr lang="en-US" sz="1700" dirty="0">
              <a:solidFill>
                <a:srgbClr val="202B52"/>
              </a:solidFill>
            </a:endParaRPr>
          </a:p>
        </p:txBody>
      </p:sp>
      <p:sp>
        <p:nvSpPr>
          <p:cNvPr id="9" name="TextBox 8">
            <a:extLst>
              <a:ext uri="{FF2B5EF4-FFF2-40B4-BE49-F238E27FC236}">
                <a16:creationId xmlns:a16="http://schemas.microsoft.com/office/drawing/2014/main" id="{5BCC7355-FD20-9144-DCE7-0DB3781625EB}"/>
              </a:ext>
            </a:extLst>
          </p:cNvPr>
          <p:cNvSpPr txBox="1"/>
          <p:nvPr/>
        </p:nvSpPr>
        <p:spPr>
          <a:xfrm rot="3624455">
            <a:off x="2316614" y="1884116"/>
            <a:ext cx="1424926" cy="584775"/>
          </a:xfrm>
          <a:prstGeom prst="rect">
            <a:avLst/>
          </a:prstGeom>
          <a:solidFill>
            <a:srgbClr val="F4A81D"/>
          </a:solidFill>
        </p:spPr>
        <p:txBody>
          <a:bodyPr wrap="square">
            <a:spAutoFit/>
          </a:bodyPr>
          <a:lstStyle/>
          <a:p>
            <a:pPr algn="ctr" rtl="1"/>
            <a:r>
              <a:rPr lang="ar-EG" sz="3200" b="1" kern="100" dirty="0">
                <a:solidFill>
                  <a:srgbClr val="202B52"/>
                </a:solidFill>
                <a:effectLst/>
                <a:latin typeface="Source Sans Pro" panose="020B0503030403020204" pitchFamily="34" charset="0"/>
                <a:ea typeface="Yu Mincho" panose="02020400000000000000" pitchFamily="18" charset="-128"/>
              </a:rPr>
              <a:t>النقل</a:t>
            </a:r>
            <a:endParaRPr lang="en-US" sz="3600" dirty="0">
              <a:solidFill>
                <a:srgbClr val="202B52"/>
              </a:solidFill>
            </a:endParaRPr>
          </a:p>
        </p:txBody>
      </p:sp>
      <p:sp>
        <p:nvSpPr>
          <p:cNvPr id="15" name="TextBox 14">
            <a:extLst>
              <a:ext uri="{FF2B5EF4-FFF2-40B4-BE49-F238E27FC236}">
                <a16:creationId xmlns:a16="http://schemas.microsoft.com/office/drawing/2014/main" id="{DD5560AA-8C4F-BF80-CF32-16F6CDE6F086}"/>
              </a:ext>
            </a:extLst>
          </p:cNvPr>
          <p:cNvSpPr txBox="1"/>
          <p:nvPr/>
        </p:nvSpPr>
        <p:spPr>
          <a:xfrm rot="1013043">
            <a:off x="1632049" y="2748547"/>
            <a:ext cx="1304801" cy="553998"/>
          </a:xfrm>
          <a:prstGeom prst="rect">
            <a:avLst/>
          </a:prstGeom>
          <a:solidFill>
            <a:srgbClr val="F4A81D"/>
          </a:solidFill>
        </p:spPr>
        <p:txBody>
          <a:bodyPr wrap="square">
            <a:spAutoFit/>
          </a:bodyPr>
          <a:lstStyle/>
          <a:p>
            <a:pPr algn="ctr" rtl="1"/>
            <a:r>
              <a:rPr lang="ar-EG" sz="1500" b="1" kern="100" dirty="0">
                <a:solidFill>
                  <a:srgbClr val="202B52"/>
                </a:solidFill>
                <a:effectLst/>
                <a:latin typeface="Source Sans Pro" panose="020B0503030403020204" pitchFamily="34" charset="0"/>
                <a:ea typeface="Yu Mincho" panose="02020400000000000000" pitchFamily="18" charset="-128"/>
              </a:rPr>
              <a:t>المساحات والمباني الخارجية</a:t>
            </a:r>
            <a:endParaRPr lang="en-US" sz="1500" dirty="0">
              <a:solidFill>
                <a:srgbClr val="202B52"/>
              </a:solidFill>
            </a:endParaRPr>
          </a:p>
        </p:txBody>
      </p:sp>
      <p:sp>
        <p:nvSpPr>
          <p:cNvPr id="16" name="TextBox 15">
            <a:extLst>
              <a:ext uri="{FF2B5EF4-FFF2-40B4-BE49-F238E27FC236}">
                <a16:creationId xmlns:a16="http://schemas.microsoft.com/office/drawing/2014/main" id="{93FF5E03-2397-9676-67F2-43E1080EF8FB}"/>
              </a:ext>
            </a:extLst>
          </p:cNvPr>
          <p:cNvSpPr txBox="1"/>
          <p:nvPr/>
        </p:nvSpPr>
        <p:spPr>
          <a:xfrm rot="20608363">
            <a:off x="1560803" y="3914146"/>
            <a:ext cx="1385381" cy="584775"/>
          </a:xfrm>
          <a:prstGeom prst="rect">
            <a:avLst/>
          </a:prstGeom>
          <a:solidFill>
            <a:srgbClr val="F4A81D"/>
          </a:solidFill>
        </p:spPr>
        <p:txBody>
          <a:bodyPr wrap="square">
            <a:spAutoFit/>
          </a:bodyPr>
          <a:lstStyle/>
          <a:p>
            <a:pPr algn="ctr" rtl="1"/>
            <a:r>
              <a:rPr lang="ar-EG" sz="1600" b="1" dirty="0">
                <a:solidFill>
                  <a:srgbClr val="202B52"/>
                </a:solidFill>
              </a:rPr>
              <a:t>دعم المجتمع والخدمات الصحية</a:t>
            </a:r>
            <a:endParaRPr lang="en-US" sz="1600" b="1" dirty="0">
              <a:solidFill>
                <a:srgbClr val="202B52"/>
              </a:solidFill>
            </a:endParaRPr>
          </a:p>
        </p:txBody>
      </p:sp>
      <p:sp>
        <p:nvSpPr>
          <p:cNvPr id="17" name="TextBox 16">
            <a:extLst>
              <a:ext uri="{FF2B5EF4-FFF2-40B4-BE49-F238E27FC236}">
                <a16:creationId xmlns:a16="http://schemas.microsoft.com/office/drawing/2014/main" id="{71D4B9CE-77D4-8EE9-152A-2BEF79BC95B5}"/>
              </a:ext>
            </a:extLst>
          </p:cNvPr>
          <p:cNvSpPr txBox="1"/>
          <p:nvPr/>
        </p:nvSpPr>
        <p:spPr>
          <a:xfrm rot="17713542">
            <a:off x="2502749" y="4684613"/>
            <a:ext cx="1297559" cy="646331"/>
          </a:xfrm>
          <a:prstGeom prst="rect">
            <a:avLst/>
          </a:prstGeom>
          <a:solidFill>
            <a:srgbClr val="F4A81D"/>
          </a:solidFill>
        </p:spPr>
        <p:txBody>
          <a:bodyPr wrap="square">
            <a:spAutoFit/>
          </a:bodyPr>
          <a:lstStyle/>
          <a:p>
            <a:pPr algn="ctr" rtl="1"/>
            <a:r>
              <a:rPr lang="ar-EG" b="1" dirty="0">
                <a:solidFill>
                  <a:srgbClr val="202B52"/>
                </a:solidFill>
              </a:rPr>
              <a:t>التواصل والمعلومات</a:t>
            </a:r>
            <a:endParaRPr lang="en-US" b="1" dirty="0">
              <a:solidFill>
                <a:srgbClr val="202B52"/>
              </a:solidFill>
            </a:endParaRPr>
          </a:p>
        </p:txBody>
      </p:sp>
      <p:sp>
        <p:nvSpPr>
          <p:cNvPr id="18" name="TextBox 17">
            <a:extLst>
              <a:ext uri="{FF2B5EF4-FFF2-40B4-BE49-F238E27FC236}">
                <a16:creationId xmlns:a16="http://schemas.microsoft.com/office/drawing/2014/main" id="{8EA7506E-1E54-4AAF-E6A5-B5229E189EEE}"/>
              </a:ext>
            </a:extLst>
          </p:cNvPr>
          <p:cNvSpPr txBox="1"/>
          <p:nvPr/>
        </p:nvSpPr>
        <p:spPr>
          <a:xfrm rot="3801704">
            <a:off x="3644271" y="4738747"/>
            <a:ext cx="1328801" cy="584775"/>
          </a:xfrm>
          <a:prstGeom prst="rect">
            <a:avLst/>
          </a:prstGeom>
          <a:solidFill>
            <a:srgbClr val="F4A81D"/>
          </a:solidFill>
        </p:spPr>
        <p:txBody>
          <a:bodyPr wrap="square">
            <a:spAutoFit/>
          </a:bodyPr>
          <a:lstStyle/>
          <a:p>
            <a:pPr algn="ctr" rtl="1"/>
            <a:r>
              <a:rPr lang="ar-EG" sz="1600" b="1" dirty="0">
                <a:solidFill>
                  <a:srgbClr val="202B52"/>
                </a:solidFill>
              </a:rPr>
              <a:t>المشاركة المدنية والتوظيف</a:t>
            </a:r>
            <a:endParaRPr lang="en-US" sz="1600" b="1" dirty="0">
              <a:solidFill>
                <a:srgbClr val="202B52"/>
              </a:solidFill>
            </a:endParaRPr>
          </a:p>
        </p:txBody>
      </p:sp>
    </p:spTree>
    <p:extLst>
      <p:ext uri="{BB962C8B-B14F-4D97-AF65-F5344CB8AC3E}">
        <p14:creationId xmlns:p14="http://schemas.microsoft.com/office/powerpoint/2010/main" val="246668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C206D8-3ADB-B2E2-70C3-4FC3CD688402}"/>
              </a:ext>
            </a:extLst>
          </p:cNvPr>
          <p:cNvSpPr txBox="1"/>
          <p:nvPr/>
        </p:nvSpPr>
        <p:spPr>
          <a:xfrm>
            <a:off x="636347" y="498755"/>
            <a:ext cx="10919306" cy="1384995"/>
          </a:xfrm>
          <a:prstGeom prst="rect">
            <a:avLst/>
          </a:prstGeom>
          <a:noFill/>
        </p:spPr>
        <p:txBody>
          <a:bodyPr wrap="square">
            <a:spAutoFit/>
          </a:bodyPr>
          <a:lstStyle/>
          <a:p>
            <a:pPr algn="r" rtl="1"/>
            <a:r>
              <a:rPr lang="ar-EG" sz="2800" b="1" kern="100" dirty="0">
                <a:solidFill>
                  <a:srgbClr val="081F5C"/>
                </a:solidFill>
                <a:effectLst/>
                <a:ea typeface="Yu Mincho" panose="02020400000000000000" pitchFamily="18" charset="-128"/>
              </a:rPr>
              <a:t>وتظهر الفوائد يوميًا من خلال الشبكة العالمية لمنظمة الصحة العالمية للمدن والمجتمعات الصديقة للمسنين، </a:t>
            </a:r>
            <a:r>
              <a:rPr lang="ar-EG" sz="2800" kern="100" dirty="0">
                <a:solidFill>
                  <a:srgbClr val="081F5C"/>
                </a:solidFill>
                <a:effectLst/>
                <a:ea typeface="Yu Mincho" panose="02020400000000000000" pitchFamily="18" charset="-128"/>
              </a:rPr>
              <a:t>والتي تضم أكثر من 1400 عضو في 51 دولة ملتزمون جميعًا بأن يصبحوا أكثر ملاءمة للمسنين.</a:t>
            </a:r>
            <a:endParaRPr lang="en-GB" sz="2800" kern="100" dirty="0">
              <a:solidFill>
                <a:srgbClr val="081F5C"/>
              </a:solidFill>
              <a:effectLst/>
              <a:ea typeface="Yu Mincho" panose="02020400000000000000" pitchFamily="18" charset="-128"/>
            </a:endParaRPr>
          </a:p>
        </p:txBody>
      </p:sp>
      <p:pic>
        <p:nvPicPr>
          <p:cNvPr id="6" name="Picture 5">
            <a:extLst>
              <a:ext uri="{FF2B5EF4-FFF2-40B4-BE49-F238E27FC236}">
                <a16:creationId xmlns:a16="http://schemas.microsoft.com/office/drawing/2014/main" id="{1D85EEA8-33BC-8726-2287-8F64011C00BF}"/>
              </a:ext>
            </a:extLst>
          </p:cNvPr>
          <p:cNvPicPr>
            <a:picLocks noChangeAspect="1"/>
          </p:cNvPicPr>
          <p:nvPr/>
        </p:nvPicPr>
        <p:blipFill>
          <a:blip r:embed="rId2"/>
          <a:stretch>
            <a:fillRect/>
          </a:stretch>
        </p:blipFill>
        <p:spPr>
          <a:xfrm>
            <a:off x="4166580" y="2259470"/>
            <a:ext cx="7305870" cy="4099775"/>
          </a:xfrm>
          <a:prstGeom prst="rect">
            <a:avLst/>
          </a:prstGeom>
        </p:spPr>
      </p:pic>
      <p:pic>
        <p:nvPicPr>
          <p:cNvPr id="3" name="Picture 2" descr="Qr code&#10;&#10;Description automatically generated">
            <a:extLst>
              <a:ext uri="{FF2B5EF4-FFF2-40B4-BE49-F238E27FC236}">
                <a16:creationId xmlns:a16="http://schemas.microsoft.com/office/drawing/2014/main" id="{E4F2B426-8532-DB02-9F78-984F43838E5E}"/>
              </a:ext>
            </a:extLst>
          </p:cNvPr>
          <p:cNvPicPr>
            <a:picLocks noChangeAspect="1"/>
          </p:cNvPicPr>
          <p:nvPr/>
        </p:nvPicPr>
        <p:blipFill>
          <a:blip r:embed="rId3"/>
          <a:stretch>
            <a:fillRect/>
          </a:stretch>
        </p:blipFill>
        <p:spPr>
          <a:xfrm>
            <a:off x="698772" y="3058627"/>
            <a:ext cx="3230777" cy="3230777"/>
          </a:xfrm>
          <a:prstGeom prst="rect">
            <a:avLst/>
          </a:prstGeom>
        </p:spPr>
      </p:pic>
      <p:sp>
        <p:nvSpPr>
          <p:cNvPr id="4" name="TextBox 3">
            <a:extLst>
              <a:ext uri="{FF2B5EF4-FFF2-40B4-BE49-F238E27FC236}">
                <a16:creationId xmlns:a16="http://schemas.microsoft.com/office/drawing/2014/main" id="{73D2F67C-C831-F82B-4470-9B958382C1AF}"/>
              </a:ext>
            </a:extLst>
          </p:cNvPr>
          <p:cNvSpPr txBox="1"/>
          <p:nvPr/>
        </p:nvSpPr>
        <p:spPr>
          <a:xfrm>
            <a:off x="991493" y="2358478"/>
            <a:ext cx="2645333" cy="707886"/>
          </a:xfrm>
          <a:prstGeom prst="rect">
            <a:avLst/>
          </a:prstGeom>
          <a:noFill/>
        </p:spPr>
        <p:txBody>
          <a:bodyPr wrap="square">
            <a:spAutoFit/>
          </a:bodyPr>
          <a:lstStyle/>
          <a:p>
            <a:pPr algn="r" rtl="1"/>
            <a:r>
              <a:rPr lang="ar-EG" sz="2000" b="1" kern="100" dirty="0">
                <a:solidFill>
                  <a:srgbClr val="081F5C"/>
                </a:solidFill>
                <a:effectLst/>
                <a:ea typeface="Yu Mincho" panose="02020400000000000000" pitchFamily="18" charset="-128"/>
              </a:rPr>
              <a:t>تعرف على المزيد حول الشبكة العالمية هنا:</a:t>
            </a:r>
            <a:endParaRPr lang="en-GB" sz="2000" kern="100" dirty="0">
              <a:solidFill>
                <a:srgbClr val="081F5C"/>
              </a:solidFill>
              <a:effectLst/>
              <a:ea typeface="Yu Mincho" panose="02020400000000000000" pitchFamily="18" charset="-128"/>
            </a:endParaRPr>
          </a:p>
        </p:txBody>
      </p:sp>
    </p:spTree>
    <p:extLst>
      <p:ext uri="{BB962C8B-B14F-4D97-AF65-F5344CB8AC3E}">
        <p14:creationId xmlns:p14="http://schemas.microsoft.com/office/powerpoint/2010/main" val="146724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C206D8-3ADB-B2E2-70C3-4FC3CD688402}"/>
              </a:ext>
            </a:extLst>
          </p:cNvPr>
          <p:cNvSpPr txBox="1"/>
          <p:nvPr/>
        </p:nvSpPr>
        <p:spPr>
          <a:xfrm>
            <a:off x="8143725" y="1115445"/>
            <a:ext cx="3243322" cy="2677656"/>
          </a:xfrm>
          <a:prstGeom prst="rect">
            <a:avLst/>
          </a:prstGeom>
          <a:noFill/>
        </p:spPr>
        <p:txBody>
          <a:bodyPr wrap="square">
            <a:spAutoFit/>
          </a:bodyPr>
          <a:lstStyle/>
          <a:p>
            <a:pPr algn="r"/>
            <a:r>
              <a:rPr lang="ar-EG" sz="2400" b="1" kern="100" dirty="0">
                <a:solidFill>
                  <a:srgbClr val="081F5C"/>
                </a:solidFill>
                <a:effectLst/>
                <a:latin typeface="Source Sans Pro" panose="020B0503030403020204" pitchFamily="34" charset="0"/>
                <a:ea typeface="Yu Mincho" panose="02020400000000000000" pitchFamily="18" charset="-128"/>
              </a:rPr>
              <a:t>على سبيل المثال، تضم قاعدة البيانات العالمية للممارسات الصديقة لكبار السن أكثر من 700 نشاط ملموس ينفذها أعضاء الشبكة العالمية لجعل مجتمعاتهم أماكن أفضل للتقدم في السن.</a:t>
            </a:r>
            <a:endParaRPr lang="en-GB" sz="2400" kern="100" dirty="0">
              <a:solidFill>
                <a:srgbClr val="081F5C"/>
              </a:solidFill>
              <a:effectLst/>
              <a:latin typeface="Source Sans Pro" panose="020B0503030403020204" pitchFamily="34" charset="0"/>
              <a:ea typeface="Yu Mincho" panose="02020400000000000000" pitchFamily="18" charset="-128"/>
            </a:endParaRPr>
          </a:p>
        </p:txBody>
      </p:sp>
      <p:pic>
        <p:nvPicPr>
          <p:cNvPr id="3" name="Content Placeholder 5" descr="Graphical user interface, application, website&#10;&#10;Description automatically generated">
            <a:extLst>
              <a:ext uri="{FF2B5EF4-FFF2-40B4-BE49-F238E27FC236}">
                <a16:creationId xmlns:a16="http://schemas.microsoft.com/office/drawing/2014/main" id="{EBE1F9BC-EC15-A396-0F9E-1AEAFE5B03AF}"/>
              </a:ext>
            </a:extLst>
          </p:cNvPr>
          <p:cNvPicPr>
            <a:picLocks noGrp="1" noChangeAspect="1"/>
          </p:cNvPicPr>
          <p:nvPr>
            <p:ph idx="1"/>
          </p:nvPr>
        </p:nvPicPr>
        <p:blipFill>
          <a:blip r:embed="rId2"/>
          <a:stretch>
            <a:fillRect/>
          </a:stretch>
        </p:blipFill>
        <p:spPr>
          <a:xfrm>
            <a:off x="632690" y="521615"/>
            <a:ext cx="7291248" cy="5814770"/>
          </a:xfrm>
          <a:prstGeom prst="rect">
            <a:avLst/>
          </a:prstGeom>
          <a:effectLst>
            <a:outerShdw blurRad="281837" dir="2700000" sx="100880" sy="100880" algn="tl" rotWithShape="0">
              <a:prstClr val="black">
                <a:alpha val="26902"/>
              </a:prstClr>
            </a:outerShdw>
          </a:effectLst>
        </p:spPr>
      </p:pic>
      <p:pic>
        <p:nvPicPr>
          <p:cNvPr id="5" name="Picture 4" descr="Qr code&#10;&#10;Description automatically generated">
            <a:extLst>
              <a:ext uri="{FF2B5EF4-FFF2-40B4-BE49-F238E27FC236}">
                <a16:creationId xmlns:a16="http://schemas.microsoft.com/office/drawing/2014/main" id="{49DD85E7-3E1A-0BB0-2E53-E8D0997868F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61259" y="4460240"/>
            <a:ext cx="1949805" cy="1949805"/>
          </a:xfrm>
          <a:prstGeom prst="rect">
            <a:avLst/>
          </a:prstGeom>
        </p:spPr>
      </p:pic>
    </p:spTree>
    <p:extLst>
      <p:ext uri="{BB962C8B-B14F-4D97-AF65-F5344CB8AC3E}">
        <p14:creationId xmlns:p14="http://schemas.microsoft.com/office/powerpoint/2010/main" val="1483263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373C8D223904899B19F81321465FA" ma:contentTypeVersion="14" ma:contentTypeDescription="Create a new document." ma:contentTypeScope="" ma:versionID="471bd5dce20edefc2a1f6bef2ab0a57d">
  <xsd:schema xmlns:xsd="http://www.w3.org/2001/XMLSchema" xmlns:xs="http://www.w3.org/2001/XMLSchema" xmlns:p="http://schemas.microsoft.com/office/2006/metadata/properties" xmlns:ns2="2224b2ff-404b-477d-a3c3-2dfab7719f3c" xmlns:ns3="49a55fd1-98e3-4296-b206-96d91aa97ef2" targetNamespace="http://schemas.microsoft.com/office/2006/metadata/properties" ma:root="true" ma:fieldsID="3b7a19978321454c13fa9e3e69baff42" ns2:_="" ns3:_="">
    <xsd:import namespace="2224b2ff-404b-477d-a3c3-2dfab7719f3c"/>
    <xsd:import namespace="49a55fd1-98e3-4296-b206-96d91aa97e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24b2ff-404b-477d-a3c3-2dfab7719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a55fd1-98e3-4296-b206-96d91aa97ef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98f681f-76da-4f7e-960c-0c97bb622f84}" ma:internalName="TaxCatchAll" ma:showField="CatchAllData" ma:web="49a55fd1-98e3-4296-b206-96d91aa97e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9a55fd1-98e3-4296-b206-96d91aa97ef2" xsi:nil="true"/>
    <lcf76f155ced4ddcb4097134ff3c332f xmlns="2224b2ff-404b-477d-a3c3-2dfab7719f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29F302-0499-4648-AE6E-56F16CDCB990}"/>
</file>

<file path=customXml/itemProps2.xml><?xml version="1.0" encoding="utf-8"?>
<ds:datastoreItem xmlns:ds="http://schemas.openxmlformats.org/officeDocument/2006/customXml" ds:itemID="{03163CB5-C33E-42CA-8567-A79A8CB46A6D}"/>
</file>

<file path=customXml/itemProps3.xml><?xml version="1.0" encoding="utf-8"?>
<ds:datastoreItem xmlns:ds="http://schemas.openxmlformats.org/officeDocument/2006/customXml" ds:itemID="{C35A23A9-4B74-4EAE-A237-03EEFA2001EA}"/>
</file>

<file path=docProps/app.xml><?xml version="1.0" encoding="utf-8"?>
<Properties xmlns="http://schemas.openxmlformats.org/officeDocument/2006/extended-properties" xmlns:vt="http://schemas.openxmlformats.org/officeDocument/2006/docPropsVTypes">
  <TotalTime>674</TotalTime>
  <Words>785</Words>
  <Application>Microsoft Office PowerPoint</Application>
  <PresentationFormat>Widescreen</PresentationFormat>
  <Paragraphs>100</Paragraphs>
  <Slides>13</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Calibri Light</vt:lpstr>
      <vt:lpstr>Arial</vt:lpstr>
      <vt:lpstr>Times New Roman</vt:lpstr>
      <vt:lpstr>Wingdings</vt:lpstr>
      <vt:lpstr>Source Sans Pro</vt:lpstr>
      <vt:lpstr>Office Theme</vt:lpstr>
      <vt:lpstr>PowerPoint Presentation</vt:lpstr>
      <vt:lpstr>نحن نعيش لفترة أطول، ولكن ليس بمزيد من الصحة (حتى الأن)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YAMADA, Kazuki</dc:creator>
  <cp:lastModifiedBy>SALAMA, Nagui</cp:lastModifiedBy>
  <cp:revision>11</cp:revision>
  <dcterms:created xsi:type="dcterms:W3CDTF">2023-04-17T03:15:29Z</dcterms:created>
  <dcterms:modified xsi:type="dcterms:W3CDTF">2023-11-29T15:33:20Z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0x0101004E2373C8D223904899B19F81321465FA</vt:lpwstr>
  </property>
</Properties>
</file>