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141412193" r:id="rId6"/>
    <p:sldId id="517" r:id="rId7"/>
    <p:sldId id="2141412195" r:id="rId8"/>
    <p:sldId id="2141412196" r:id="rId9"/>
    <p:sldId id="2141412200" r:id="rId10"/>
    <p:sldId id="2141412198" r:id="rId11"/>
    <p:sldId id="2141412199" r:id="rId12"/>
    <p:sldId id="2141412205" r:id="rId13"/>
    <p:sldId id="2141412201" r:id="rId14"/>
    <p:sldId id="2141412202" r:id="rId15"/>
    <p:sldId id="2141412203" r:id="rId16"/>
    <p:sldId id="21414122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7D3115-17AB-722A-6D6F-D653F187D69B}" name="HERICK DE SA, Thiago" initials="HT" userId="S::herickdesat@who.int::ba8496c3-ff94-4355-9250-859c593e94b9" providerId="AD"/>
  <p188:author id="{3EC1C433-55E4-66DD-6888-652FDFD36A5C}" name="Morsch,  Patricia (WDC)" initials="M(" userId="S::morschpat@paho.org::a3579ae3-4711-47cb-a5e8-d3cfd1b24b6d" providerId="AD"/>
  <p188:author id="{8AEC7380-DF51-BFAD-6CE9-84205782579F}" name="BIELECKA, Agnieszka" initials="BA" userId="S::bieleckaa@who.int::a0d993c7-7114-4f9f-ba55-8c7619648ff7" providerId="AD"/>
  <p188:author id="{C647BF80-CC7E-4A5F-DDE8-77765594C55E}" name="Alvarez,  Delfina (OS-)" initials="AD()" userId="S::alvarezdel@paho.org::3514f696-1e77-4363-87eb-25cebdfca534" providerId="AD"/>
  <p188:author id="{9CC20CF2-EACA-E78D-9B47-550D75581CBB}" name="Alvarez,  Delfina (OS-)" initials="A(" userId="S::alvarezdel_paho.org#ext#@worldhealthorg.onmicrosoft.com::99383dab-3a42-479f-8f61-a21d4466e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ELECKA, Agnieszka" initials="BA" lastIdx="1" clrIdx="0">
    <p:extLst>
      <p:ext uri="{19B8F6BF-5375-455C-9EA6-DF929625EA0E}">
        <p15:presenceInfo xmlns:p15="http://schemas.microsoft.com/office/powerpoint/2012/main" userId="S::bieleckaa@who.int::a0d993c7-7114-4f9f-ba55-8c7619648f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095"/>
    <a:srgbClr val="171A17"/>
    <a:srgbClr val="1F2B51"/>
    <a:srgbClr val="081F5C"/>
    <a:srgbClr val="F5A81C"/>
    <a:srgbClr val="FFC813"/>
    <a:srgbClr val="892C2F"/>
    <a:srgbClr val="F5887C"/>
    <a:srgbClr val="0093D5"/>
    <a:srgbClr val="5C8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1" autoAdjust="0"/>
    <p:restoredTop sz="94830" autoAdjust="0"/>
  </p:normalViewPr>
  <p:slideViewPr>
    <p:cSldViewPr snapToGrid="0">
      <p:cViewPr varScale="1">
        <p:scale>
          <a:sx n="117" d="100"/>
          <a:sy n="117" d="100"/>
        </p:scale>
        <p:origin x="98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4" d="100"/>
        <a:sy n="114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5D58A-E863-2743-8E62-D449675ACE94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BA71-AE02-BD4D-9CC1-A544F8816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35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4BA71-AE02-BD4D-9CC1-A544F88169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8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FFB7-8D7A-4E22-ACA0-74CD91F8A2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8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err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4BA71-AE02-BD4D-9CC1-A544F88169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267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4BA71-AE02-BD4D-9CC1-A544F88169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47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1DDD-56CF-D808-E32E-2D73E8FE5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115F3-776A-BE04-F917-398075198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0890B-8CD1-AA4F-1235-BA9EF8F2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C9BED-3BA8-2812-73C6-6F1B380B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830D8-DE64-44B5-AC29-39A4AB4F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6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A38E-DD02-D1FB-17F1-1927B42E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14A21-EE9F-80AD-F359-035DC42A3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B9855-7B82-C108-E8DD-AEB88F60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1BF7-02E2-5278-070F-7AF1E2D9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BFBAD-F23A-FEFC-65C3-71B99447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0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422404-7D89-9CF3-2C13-EB4C0611C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D6DA0-4E93-0278-ED3F-BE8F71BBB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422BC-7048-384F-A179-06C541244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9F5F-8A8B-819A-E861-98CD8F36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C488D-2F38-F673-72C0-E1029606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BB84-8487-1777-F9AB-D02CB25F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DD766-9C3A-1BAB-2B7A-3C345EFFD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C20B0-BAC7-3F71-BED2-C14D90CD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2754C-3FFF-8A8A-D48A-553F05F8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95618-7286-A650-415F-537EFA3F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29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81ABE-0D81-DD61-B5E9-A33FE0C2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B894C-4E72-3E0D-8422-AE2FE787A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EB331-792C-D407-42CB-DF23FCE3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579AD-E7EC-6BF1-F9BE-17E6470A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DB9E0-BB20-01A6-BE4A-80C3ADFE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61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6E28-C38A-57DE-B572-AEAC85C5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58A40-6A2B-A3C5-AC3F-9A6DB7C87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B34A7-18F7-E34C-42B9-094EFC4E3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18A65-88C3-CCEF-D883-736F7619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5C83D-AFF6-03F2-AB3D-F3BC2D92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7A4C1-27CD-112C-5411-ABBE30E2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53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D211-78B4-5979-940D-53A90DDDA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042C6-C3A9-F3BC-D569-F73A3CC47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988DC-6C30-5B97-27F6-4E6F2691B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047E0-3AD0-000D-82DB-EAA873D59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865D32-143B-AA92-0E40-82F64D748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7789F-F4A4-327B-25C2-EFE0164F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9BA97A-7BAE-4E67-F076-A71E26AF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B90256-9C84-4D4A-5A56-1E46E5AC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9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739F-581C-BD6B-977A-4149523C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48A79-393F-1A87-98A1-CBDEA109E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1DD8F-2810-49AD-398E-678CF618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7B2B5-A625-8143-2FD9-DD077078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4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481B0-63C3-F584-CC05-3F8A78CA8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35FB8-344D-5430-5C3A-16A08260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BA4AC-EEFF-167E-FFDD-84BE115F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21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B77E-84DC-E3E2-D77D-FA7EC528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15800-E450-966F-999D-B586C7398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13532-EE59-5EF7-5F88-ECD013181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15FB8-6146-37F8-ADB7-5A8D38DE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E86A4-4B95-FAA4-28EE-51B4B366A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6E084-4CB8-39A7-338F-03E9ADF7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97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659C-4B41-E24D-D414-3A39198C3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21E3D-3156-38F9-AF92-FF27D4CE9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AE445-30FC-1A07-82B0-06BB77266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88EC3-3904-C45C-74A6-0B17705E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BDE1F-09BD-40D4-0413-7AB46633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0C422-847F-9456-34F4-763AC2F5F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6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3EAFF-BE40-610F-5B5B-DE4AC6FE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0C635-9C25-A345-4496-320E50B52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BCE3-EE60-0400-27ED-B6E9CAFDC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9745D-3483-C342-AA99-EA930D57BB9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12D85-0DEE-300B-67E4-0E6449F9E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7FD10-3476-DFD0-1967-71328D052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329DB-128A-524B-ABDD-A43F5DC57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0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lT_2ZmTorA?feature=oembed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28.jpeg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10DBBA2-6B4C-3A16-935B-5D1C8AEB61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55"/>
          <a:stretch/>
        </p:blipFill>
        <p:spPr>
          <a:xfrm>
            <a:off x="4457701" y="0"/>
            <a:ext cx="77342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9ECE65-D85E-4E61-F74A-2D3E257A5523}"/>
              </a:ext>
            </a:extLst>
          </p:cNvPr>
          <p:cNvSpPr txBox="1"/>
          <p:nvPr/>
        </p:nvSpPr>
        <p:spPr>
          <a:xfrm>
            <a:off x="674557" y="839449"/>
            <a:ext cx="6086006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400" b="1" dirty="0">
                <a:solidFill>
                  <a:srgbClr val="081F5C"/>
                </a:solidFill>
                <a:latin typeface="Source Sans Pro"/>
                <a:ea typeface="Source Sans Pro"/>
              </a:rPr>
              <a:t>Programas </a:t>
            </a:r>
            <a:r>
              <a:rPr lang="pt-BR" sz="4400" b="1" dirty="0" err="1">
                <a:solidFill>
                  <a:srgbClr val="081F5C"/>
                </a:solidFill>
                <a:latin typeface="Source Sans Pro"/>
                <a:ea typeface="Source Sans Pro"/>
              </a:rPr>
              <a:t>nacionales</a:t>
            </a:r>
            <a:r>
              <a:rPr lang="pt-BR" sz="4400" b="1" dirty="0">
                <a:solidFill>
                  <a:srgbClr val="081F5C"/>
                </a:solidFill>
                <a:latin typeface="Source Sans Pro"/>
                <a:ea typeface="Source Sans Pro"/>
              </a:rPr>
              <a:t> de </a:t>
            </a:r>
            <a:r>
              <a:rPr lang="pt-BR" sz="4400" b="1" dirty="0" err="1">
                <a:solidFill>
                  <a:srgbClr val="081F5C"/>
                </a:solidFill>
                <a:latin typeface="Source Sans Pro"/>
                <a:ea typeface="Source Sans Pro"/>
              </a:rPr>
              <a:t>ciudades</a:t>
            </a:r>
            <a:r>
              <a:rPr lang="pt-BR" sz="4400" b="1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sz="4400" b="1" dirty="0" err="1">
                <a:solidFill>
                  <a:srgbClr val="081F5C"/>
                </a:solidFill>
                <a:latin typeface="Source Sans Pro"/>
                <a:ea typeface="Source Sans Pro"/>
              </a:rPr>
              <a:t>y</a:t>
            </a:r>
            <a:r>
              <a:rPr lang="pt-BR" sz="4400" b="1" dirty="0">
                <a:solidFill>
                  <a:srgbClr val="081F5C"/>
                </a:solidFill>
                <a:latin typeface="Source Sans Pro"/>
                <a:ea typeface="Source Sans Pro"/>
              </a:rPr>
              <a:t> comunidades </a:t>
            </a:r>
            <a:r>
              <a:rPr lang="pt-BR" sz="4400" b="1" dirty="0" err="1">
                <a:solidFill>
                  <a:srgbClr val="081F5C"/>
                </a:solidFill>
                <a:latin typeface="Source Sans Pro"/>
                <a:ea typeface="Source Sans Pro"/>
              </a:rPr>
              <a:t>amigables</a:t>
            </a:r>
            <a:r>
              <a:rPr lang="pt-BR" sz="4400" b="1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sz="4400" b="1" dirty="0" err="1">
                <a:solidFill>
                  <a:srgbClr val="081F5C"/>
                </a:solidFill>
                <a:latin typeface="Source Sans Pro"/>
                <a:ea typeface="Source Sans Pro"/>
              </a:rPr>
              <a:t>con</a:t>
            </a:r>
            <a:r>
              <a:rPr lang="pt-BR" sz="4400" b="1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sz="4400" b="1" dirty="0" err="1">
                <a:solidFill>
                  <a:srgbClr val="081F5C"/>
                </a:solidFill>
                <a:latin typeface="Source Sans Pro"/>
                <a:ea typeface="Source Sans Pro"/>
              </a:rPr>
              <a:t>las</a:t>
            </a:r>
            <a:r>
              <a:rPr lang="pt-BR" sz="4400" b="1" dirty="0">
                <a:solidFill>
                  <a:srgbClr val="081F5C"/>
                </a:solidFill>
                <a:latin typeface="Source Sans Pro"/>
                <a:ea typeface="Source Sans Pro"/>
              </a:rPr>
              <a:t> personas </a:t>
            </a:r>
            <a:r>
              <a:rPr lang="pt-BR" sz="4400" b="1" dirty="0" err="1">
                <a:solidFill>
                  <a:srgbClr val="081F5C"/>
                </a:solidFill>
                <a:latin typeface="Source Sans Pro"/>
                <a:ea typeface="Source Sans Pro"/>
              </a:rPr>
              <a:t>mayores</a:t>
            </a:r>
            <a:r>
              <a:rPr lang="pt-BR" sz="4400" b="1" dirty="0">
                <a:solidFill>
                  <a:srgbClr val="081F5C"/>
                </a:solidFill>
                <a:latin typeface="Source Sans Pro"/>
                <a:ea typeface="Source Sans Pro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E0BC3-65DE-E9C7-3E6B-3C0690BB0A9D}"/>
              </a:ext>
            </a:extLst>
          </p:cNvPr>
          <p:cNvSpPr txBox="1"/>
          <p:nvPr/>
        </p:nvSpPr>
        <p:spPr>
          <a:xfrm>
            <a:off x="674557" y="4510444"/>
            <a:ext cx="509922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dirty="0">
                <a:solidFill>
                  <a:srgbClr val="081F5C"/>
                </a:solidFill>
                <a:latin typeface="Source Sans Pro"/>
                <a:ea typeface="Source Sans Pro"/>
              </a:rPr>
              <a:t>Por </a:t>
            </a:r>
            <a:r>
              <a:rPr lang="pt-BR" sz="3200" dirty="0" err="1">
                <a:solidFill>
                  <a:srgbClr val="081F5C"/>
                </a:solidFill>
                <a:latin typeface="Source Sans Pro"/>
                <a:ea typeface="Source Sans Pro"/>
              </a:rPr>
              <a:t>qué</a:t>
            </a:r>
            <a:r>
              <a:rPr lang="pt-BR" sz="3200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sz="3200" dirty="0" err="1">
                <a:solidFill>
                  <a:srgbClr val="081F5C"/>
                </a:solidFill>
                <a:latin typeface="Source Sans Pro"/>
                <a:ea typeface="Source Sans Pro"/>
              </a:rPr>
              <a:t>desarrollarlos</a:t>
            </a:r>
            <a:r>
              <a:rPr lang="pt-BR" sz="3200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sz="3200" dirty="0" err="1">
                <a:solidFill>
                  <a:srgbClr val="081F5C"/>
                </a:solidFill>
                <a:latin typeface="Source Sans Pro"/>
                <a:ea typeface="Source Sans Pro"/>
              </a:rPr>
              <a:t>y</a:t>
            </a:r>
            <a:r>
              <a:rPr lang="pt-BR" sz="3200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sz="3200" dirty="0" err="1">
                <a:solidFill>
                  <a:srgbClr val="081F5C"/>
                </a:solidFill>
                <a:latin typeface="Source Sans Pro"/>
                <a:ea typeface="Source Sans Pro"/>
              </a:rPr>
              <a:t>cómo</a:t>
            </a:r>
            <a:r>
              <a:rPr lang="pt-BR" sz="3200" dirty="0">
                <a:solidFill>
                  <a:srgbClr val="081F5C"/>
                </a:solidFill>
                <a:latin typeface="Source Sans Pro"/>
                <a:ea typeface="Source Sans Pro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4424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C206D8-3ADB-B2E2-70C3-4FC3CD688402}"/>
              </a:ext>
            </a:extLst>
          </p:cNvPr>
          <p:cNvSpPr txBox="1"/>
          <p:nvPr/>
        </p:nvSpPr>
        <p:spPr>
          <a:xfrm>
            <a:off x="469844" y="746842"/>
            <a:ext cx="5307502" cy="50475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Los programas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nacionales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son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una forma para que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los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países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aceleren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el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desarrollo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de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ciudades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y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comunidades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amigables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con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las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personas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mayores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, 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porque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pueden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:</a:t>
            </a:r>
          </a:p>
          <a:p>
            <a:endParaRPr lang="pt-BR" sz="2300" kern="100" dirty="0">
              <a:solidFill>
                <a:srgbClr val="081F5C"/>
              </a:solidFill>
              <a:latin typeface="Source Sans Pro"/>
              <a:ea typeface="Source Sans Pro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permitir que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los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países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cumplan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compromisos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globales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, como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Década de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las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Naciones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Unidas para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el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Envejecimiento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Saludable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;</a:t>
            </a:r>
          </a:p>
          <a:p>
            <a:pPr marL="457200" indent="-457200">
              <a:buFont typeface="Arial"/>
              <a:buChar char="•"/>
            </a:pP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inspirar y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apoyar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acción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local tanto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en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zonas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rurales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como urbanas;</a:t>
            </a:r>
          </a:p>
          <a:p>
            <a:pPr marL="457200" indent="-457200">
              <a:buFont typeface="Arial"/>
              <a:buChar char="•"/>
            </a:pP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garantizar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que más personas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puedan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envejecer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con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salud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y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bienestar</a:t>
            </a:r>
            <a:endParaRPr lang="pt-BR" sz="2300" kern="100" dirty="0">
              <a:solidFill>
                <a:srgbClr val="081F5C"/>
              </a:solidFill>
              <a:latin typeface="Source Sans Pro"/>
              <a:ea typeface="Source Sans Pro"/>
              <a:cs typeface="Times New Roman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EAB0EB9-CC37-28EE-9B48-BDA70096D9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1277" y="868745"/>
            <a:ext cx="6218053" cy="53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5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542DD34-C73B-3D1D-DC99-92E6A5E34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6" y="182982"/>
            <a:ext cx="12216366" cy="6844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59CB6A-D40A-7CD2-1BF1-0475E9A844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512" y="4201885"/>
            <a:ext cx="1731537" cy="2457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C4AF33-33CB-E789-C050-3C7F7C1358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17" y="5122044"/>
            <a:ext cx="544389" cy="1268530"/>
          </a:xfrm>
          <a:prstGeom prst="rect">
            <a:avLst/>
          </a:prstGeom>
        </p:spPr>
      </p:pic>
      <p:pic>
        <p:nvPicPr>
          <p:cNvPr id="9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2441E805-4E70-5ED3-4B61-5D8FAD5256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2372">
            <a:off x="10211996" y="6118243"/>
            <a:ext cx="675209" cy="423074"/>
          </a:xfrm>
          <a:prstGeom prst="rect">
            <a:avLst/>
          </a:prstGeom>
        </p:spPr>
      </p:pic>
      <p:pic>
        <p:nvPicPr>
          <p:cNvPr id="14" name="Picture 13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F0C2B3A3-4A61-1664-03B0-CD8C9FC22D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4336" flipH="1">
            <a:off x="1782985" y="5789246"/>
            <a:ext cx="338046" cy="321556"/>
          </a:xfrm>
          <a:prstGeom prst="rect">
            <a:avLst/>
          </a:prstGeom>
        </p:spPr>
      </p:pic>
      <p:pic>
        <p:nvPicPr>
          <p:cNvPr id="15" name="Picture 14" descr="A picture containing text, light, dark, sign&#10;&#10;Description automatically generated">
            <a:extLst>
              <a:ext uri="{FF2B5EF4-FFF2-40B4-BE49-F238E27FC236}">
                <a16:creationId xmlns:a16="http://schemas.microsoft.com/office/drawing/2014/main" id="{8ABE8058-5E5C-B3E9-A5F8-E993966842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0640">
            <a:off x="795702" y="5455828"/>
            <a:ext cx="949836" cy="732731"/>
          </a:xfrm>
          <a:prstGeom prst="rect">
            <a:avLst/>
          </a:prstGeom>
        </p:spPr>
      </p:pic>
      <p:pic>
        <p:nvPicPr>
          <p:cNvPr id="16" name="Picture 15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3D0D245B-323F-8A4C-160E-087E12DE6FB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1475" y="5550557"/>
            <a:ext cx="129389" cy="10825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6FDE31-F86F-F321-F63D-571A50463A07}"/>
              </a:ext>
            </a:extLst>
          </p:cNvPr>
          <p:cNvSpPr txBox="1"/>
          <p:nvPr/>
        </p:nvSpPr>
        <p:spPr>
          <a:xfrm>
            <a:off x="499032" y="776736"/>
            <a:ext cx="4142241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tabLst>
                <a:tab pos="2659063" algn="l"/>
              </a:tabLst>
            </a:pP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Ya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existen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ejemplos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exitosos de programas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nacionales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para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ciudades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y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comunidades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amigables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con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las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personas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mayores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en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todo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el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mundo.</a:t>
            </a:r>
          </a:p>
          <a:p>
            <a:pPr>
              <a:tabLst>
                <a:tab pos="2659063" algn="l"/>
              </a:tabLst>
            </a:pPr>
            <a:endParaRPr lang="pt-BR" sz="2400" kern="100" dirty="0">
              <a:solidFill>
                <a:srgbClr val="081F5C"/>
              </a:solidFill>
              <a:latin typeface="Source Sans Pro"/>
              <a:ea typeface="Source Sans Pro"/>
              <a:cs typeface="Times New Roman"/>
            </a:endParaRPr>
          </a:p>
          <a:p>
            <a:pPr>
              <a:tabLst>
                <a:tab pos="2659063" algn="l"/>
              </a:tabLst>
            </a:pP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Esto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es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lo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que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algunos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de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ellos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tienen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que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decir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sobre sus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beneficios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:</a:t>
            </a:r>
          </a:p>
        </p:txBody>
      </p:sp>
      <p:pic>
        <p:nvPicPr>
          <p:cNvPr id="2" name="Online Media 1" descr="Why are age-friendly cities and communities important? – Perspectives from Poland and beyond">
            <a:hlinkClick r:id="" action="ppaction://media"/>
            <a:extLst>
              <a:ext uri="{FF2B5EF4-FFF2-40B4-BE49-F238E27FC236}">
                <a16:creationId xmlns:a16="http://schemas.microsoft.com/office/drawing/2014/main" id="{978E8C5B-158C-262A-DCE2-982060FB08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5192425" y="489393"/>
            <a:ext cx="6565279" cy="492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C206D8-3ADB-B2E2-70C3-4FC3CD688402}"/>
              </a:ext>
            </a:extLst>
          </p:cNvPr>
          <p:cNvSpPr txBox="1"/>
          <p:nvPr/>
        </p:nvSpPr>
        <p:spPr>
          <a:xfrm>
            <a:off x="5064657" y="709193"/>
            <a:ext cx="6820367" cy="56938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600" b="1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Una </a:t>
            </a:r>
            <a:r>
              <a:rPr lang="pt-BR" sz="2600" b="1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nueva</a:t>
            </a:r>
            <a:r>
              <a:rPr lang="pt-BR" sz="2600" b="1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600" b="1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guía</a:t>
            </a:r>
            <a:r>
              <a:rPr lang="pt-BR" sz="2600" b="1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600" b="1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y</a:t>
            </a:r>
            <a:r>
              <a:rPr lang="pt-BR" sz="2600" b="1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600" b="1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caja</a:t>
            </a:r>
            <a:r>
              <a:rPr lang="pt-BR" sz="2600" b="1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 de </a:t>
            </a:r>
            <a:r>
              <a:rPr lang="pt-BR" sz="2600" b="1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herramientas</a:t>
            </a:r>
            <a:r>
              <a:rPr lang="pt-BR" sz="2600" b="1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600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están</a:t>
            </a:r>
            <a:r>
              <a:rPr lang="pt-BR" sz="2600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600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disponibles</a:t>
            </a:r>
            <a:r>
              <a:rPr lang="pt-BR" sz="2600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 desde </a:t>
            </a:r>
            <a:r>
              <a:rPr lang="pt-BR" sz="2600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la</a:t>
            </a:r>
            <a:r>
              <a:rPr lang="pt-BR" sz="2600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 OMS/OPS para </a:t>
            </a:r>
            <a:r>
              <a:rPr lang="pt-BR" sz="2600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apoyar</a:t>
            </a:r>
            <a:r>
              <a:rPr lang="pt-BR" sz="2600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 a </a:t>
            </a:r>
            <a:r>
              <a:rPr lang="pt-BR" sz="2600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los</a:t>
            </a:r>
            <a:r>
              <a:rPr lang="pt-BR" sz="2600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 países a </a:t>
            </a:r>
            <a:r>
              <a:rPr lang="pt-BR" sz="2600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desarrollar</a:t>
            </a:r>
            <a:r>
              <a:rPr lang="pt-BR" sz="2600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 programas </a:t>
            </a:r>
            <a:r>
              <a:rPr lang="pt-BR" sz="2600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nacionales</a:t>
            </a:r>
            <a:r>
              <a:rPr lang="pt-BR" sz="2600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 de </a:t>
            </a:r>
            <a:r>
              <a:rPr lang="pt-BR" sz="2600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ciudades</a:t>
            </a:r>
            <a:r>
              <a:rPr lang="pt-BR" sz="2600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600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y</a:t>
            </a:r>
            <a:r>
              <a:rPr lang="pt-BR" sz="2600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 comunidades </a:t>
            </a:r>
            <a:r>
              <a:rPr lang="pt-BR" sz="2600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amigables</a:t>
            </a:r>
            <a:r>
              <a:rPr lang="pt-BR" sz="2600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600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con</a:t>
            </a:r>
            <a:r>
              <a:rPr lang="pt-BR" sz="2600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600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las</a:t>
            </a:r>
            <a:r>
              <a:rPr lang="pt-BR" sz="2600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 personas </a:t>
            </a:r>
            <a:r>
              <a:rPr lang="pt-BR" sz="2600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mayores</a:t>
            </a:r>
            <a:r>
              <a:rPr lang="pt-BR" sz="2600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. </a:t>
            </a:r>
            <a:r>
              <a:rPr lang="pt-BR" sz="2600" kern="100" dirty="0" err="1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Incluyen</a:t>
            </a:r>
            <a:r>
              <a:rPr lang="pt-BR" sz="2600" kern="100" dirty="0">
                <a:solidFill>
                  <a:srgbClr val="081F5C"/>
                </a:solidFill>
                <a:effectLst/>
                <a:latin typeface="Source Sans Pro"/>
                <a:ea typeface="Source Sans Pro"/>
                <a:cs typeface="Times New Roman"/>
              </a:rPr>
              <a:t>:</a:t>
            </a:r>
          </a:p>
          <a:p>
            <a:endParaRPr lang="pt-BR" sz="2600" kern="100" dirty="0">
              <a:solidFill>
                <a:srgbClr val="081F5C"/>
              </a:solidFill>
              <a:effectLst/>
              <a:latin typeface="Source Sans Pro"/>
              <a:ea typeface="Source Sans Pro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pt-BR" sz="26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un</a:t>
            </a:r>
            <a:r>
              <a:rPr lang="pt-BR" sz="26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marco </a:t>
            </a:r>
            <a:r>
              <a:rPr lang="pt-BR" sz="26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práctico</a:t>
            </a:r>
            <a:r>
              <a:rPr lang="pt-BR" sz="26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6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paso</a:t>
            </a:r>
            <a:r>
              <a:rPr lang="pt-BR" sz="26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a </a:t>
            </a:r>
            <a:r>
              <a:rPr lang="pt-BR" sz="26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paso</a:t>
            </a:r>
            <a:r>
              <a:rPr lang="pt-BR" sz="26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que cubre </a:t>
            </a:r>
            <a:r>
              <a:rPr lang="pt-BR" sz="26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</a:t>
            </a:r>
            <a:r>
              <a:rPr lang="pt-BR" sz="26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6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planificación</a:t>
            </a:r>
            <a:r>
              <a:rPr lang="pt-BR" sz="26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, </a:t>
            </a:r>
            <a:r>
              <a:rPr lang="pt-BR" sz="26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implementación</a:t>
            </a:r>
            <a:r>
              <a:rPr lang="pt-BR" sz="26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, </a:t>
            </a:r>
            <a:r>
              <a:rPr lang="pt-BR" sz="26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evaluación</a:t>
            </a:r>
            <a:r>
              <a:rPr lang="pt-BR" sz="26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y </a:t>
            </a:r>
            <a:r>
              <a:rPr lang="pt-BR" sz="26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reflexión</a:t>
            </a:r>
            <a:r>
              <a:rPr lang="pt-BR" sz="26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;</a:t>
            </a:r>
          </a:p>
          <a:p>
            <a:pPr marL="457200" indent="-457200">
              <a:buFont typeface="Arial"/>
              <a:buChar char="•"/>
            </a:pPr>
            <a:r>
              <a:rPr lang="pt-BR" sz="26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estudios</a:t>
            </a:r>
            <a:r>
              <a:rPr lang="pt-BR" sz="26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de caso </a:t>
            </a:r>
            <a:r>
              <a:rPr lang="pt-BR" sz="26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detallados</a:t>
            </a:r>
            <a:r>
              <a:rPr lang="pt-BR" sz="26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de programas </a:t>
            </a:r>
            <a:r>
              <a:rPr lang="pt-BR" sz="26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nacionales</a:t>
            </a:r>
            <a:r>
              <a:rPr lang="pt-BR" sz="26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existentes;</a:t>
            </a:r>
          </a:p>
          <a:p>
            <a:pPr marL="457200" indent="-457200">
              <a:buFont typeface="Arial"/>
              <a:buChar char="•"/>
            </a:pPr>
            <a:r>
              <a:rPr lang="pt-BR" sz="26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contactos</a:t>
            </a:r>
            <a:r>
              <a:rPr lang="pt-BR" sz="26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clave para </a:t>
            </a:r>
            <a:r>
              <a:rPr lang="pt-BR" sz="26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soporte</a:t>
            </a:r>
            <a:endParaRPr lang="pt-BR" sz="2600" kern="100" dirty="0">
              <a:solidFill>
                <a:srgbClr val="081F5C"/>
              </a:solidFill>
              <a:latin typeface="Source Sans Pro"/>
              <a:ea typeface="Source Sans Pro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pt-BR" sz="26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… </a:t>
            </a:r>
            <a:r>
              <a:rPr lang="pt-BR" sz="26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y</a:t>
            </a:r>
            <a:r>
              <a:rPr lang="pt-BR" sz="26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6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mucho</a:t>
            </a:r>
            <a:r>
              <a:rPr lang="pt-BR" sz="26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más</a:t>
            </a:r>
          </a:p>
          <a:p>
            <a:endParaRPr lang="pt-BR" sz="2600" kern="100" dirty="0">
              <a:solidFill>
                <a:srgbClr val="081F5C"/>
              </a:solidFill>
              <a:latin typeface="Source Sans Pro"/>
              <a:ea typeface="Source Sans Pro"/>
              <a:cs typeface="Times New Roman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34DAF4-51C6-9431-B0D3-AA496ED5B2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38" y="499735"/>
            <a:ext cx="4204354" cy="5945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 descr="Qr code&#10;&#10;Description automatically generated">
            <a:extLst>
              <a:ext uri="{FF2B5EF4-FFF2-40B4-BE49-F238E27FC236}">
                <a16:creationId xmlns:a16="http://schemas.microsoft.com/office/drawing/2014/main" id="{BEDEDF61-7C26-6E46-0E71-0EF32029D1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9464" y="4955590"/>
            <a:ext cx="1489397" cy="148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6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542DD34-C73B-3D1D-DC99-92E6A5E3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83" y="199074"/>
            <a:ext cx="12216366" cy="6844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59CB6A-D40A-7CD2-1BF1-0475E9A844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512" y="4593771"/>
            <a:ext cx="1455365" cy="2065155"/>
          </a:xfrm>
          <a:prstGeom prst="rect">
            <a:avLst/>
          </a:prstGeom>
        </p:spPr>
      </p:pic>
      <p:pic>
        <p:nvPicPr>
          <p:cNvPr id="9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2441E805-4E70-5ED3-4B61-5D8FAD5256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2372">
            <a:off x="10211996" y="6118243"/>
            <a:ext cx="675209" cy="423074"/>
          </a:xfrm>
          <a:prstGeom prst="rect">
            <a:avLst/>
          </a:prstGeom>
        </p:spPr>
      </p:pic>
      <p:pic>
        <p:nvPicPr>
          <p:cNvPr id="16" name="Picture 15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3D0D245B-323F-8A4C-160E-087E12DE6F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1475" y="5550557"/>
            <a:ext cx="129389" cy="10825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6FDE31-F86F-F321-F63D-571A50463A07}"/>
              </a:ext>
            </a:extLst>
          </p:cNvPr>
          <p:cNvSpPr txBox="1"/>
          <p:nvPr/>
        </p:nvSpPr>
        <p:spPr>
          <a:xfrm>
            <a:off x="3338944" y="2116632"/>
            <a:ext cx="7648568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Para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obtener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más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apoyo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y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acceder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a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guía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, visite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el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centro de recursos de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OMS sobre programas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nacionales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para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ciudades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y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comunidades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amigables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con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las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personas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mayores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.</a:t>
            </a:r>
          </a:p>
          <a:p>
            <a:endParaRPr lang="pt-BR" sz="2400" kern="100" dirty="0">
              <a:solidFill>
                <a:srgbClr val="081F5C"/>
              </a:solidFill>
              <a:latin typeface="Source Sans Pro"/>
              <a:ea typeface="Source Sans Pro"/>
              <a:cs typeface="Times New Roman"/>
            </a:endParaRPr>
          </a:p>
          <a:p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Únase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a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Red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Mundial de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OMS de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Ciudades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y Comunidades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Amigables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con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las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Personas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Mayores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para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conectarse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con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otras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personas,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inspirarse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y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recibir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apoyo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.</a:t>
            </a:r>
          </a:p>
        </p:txBody>
      </p:sp>
      <p:pic>
        <p:nvPicPr>
          <p:cNvPr id="11" name="Picture 13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E09F69F1-92E7-4F62-6801-4CE8ED2498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4336" flipH="1">
            <a:off x="1782985" y="5789246"/>
            <a:ext cx="338046" cy="321556"/>
          </a:xfrm>
          <a:prstGeom prst="rect">
            <a:avLst/>
          </a:prstGeom>
        </p:spPr>
      </p:pic>
      <p:pic>
        <p:nvPicPr>
          <p:cNvPr id="12" name="Picture 14" descr="A picture containing text, light, dark, sign&#10;&#10;Description automatically generated">
            <a:extLst>
              <a:ext uri="{FF2B5EF4-FFF2-40B4-BE49-F238E27FC236}">
                <a16:creationId xmlns:a16="http://schemas.microsoft.com/office/drawing/2014/main" id="{897DBB53-A92A-51AF-C3F8-17D69D9ADB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0640">
            <a:off x="795702" y="5455828"/>
            <a:ext cx="949836" cy="732731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C31E3CE1-08C9-C4B2-3612-414FD5811E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1" y="4525119"/>
            <a:ext cx="765387" cy="1783497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662A28F8-EEDA-0519-E373-1FC24E1383B9}"/>
              </a:ext>
            </a:extLst>
          </p:cNvPr>
          <p:cNvSpPr txBox="1"/>
          <p:nvPr/>
        </p:nvSpPr>
        <p:spPr>
          <a:xfrm>
            <a:off x="467360" y="426222"/>
            <a:ext cx="11257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Juntos, </a:t>
            </a:r>
            <a:r>
              <a:rPr lang="en-GB" sz="4000" b="1" kern="100" dirty="0" err="1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podemos</a:t>
            </a:r>
            <a:r>
              <a:rPr lang="en-GB" sz="40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4000" b="1" kern="100" dirty="0" err="1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crear</a:t>
            </a:r>
            <a:r>
              <a:rPr lang="en-GB" sz="40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un </a:t>
            </a:r>
            <a:r>
              <a:rPr lang="en-GB" sz="4000" b="1" kern="100" dirty="0" err="1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mundo</a:t>
            </a:r>
            <a:r>
              <a:rPr lang="en-GB" sz="40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4000" b="1" kern="100" dirty="0" err="1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amigable</a:t>
            </a:r>
            <a:r>
              <a:rPr lang="en-GB" sz="40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con las personas </a:t>
            </a:r>
            <a:r>
              <a:rPr lang="en-GB" sz="4000" b="1" kern="100" dirty="0" err="1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mayores</a:t>
            </a:r>
            <a:endParaRPr lang="en-GB" sz="4000" b="1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4" name="Picture 6" descr="Qr code&#10;&#10;Description automatically generated">
            <a:extLst>
              <a:ext uri="{FF2B5EF4-FFF2-40B4-BE49-F238E27FC236}">
                <a16:creationId xmlns:a16="http://schemas.microsoft.com/office/drawing/2014/main" id="{B5B0E1C6-8BA3-366C-629E-8FB2043BCC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69" y="2237618"/>
            <a:ext cx="1343093" cy="1343093"/>
          </a:xfrm>
          <a:prstGeom prst="rect">
            <a:avLst/>
          </a:prstGeom>
        </p:spPr>
      </p:pic>
      <p:pic>
        <p:nvPicPr>
          <p:cNvPr id="15" name="Picture 10" descr="Qr code&#10;&#10;Description automatically generated">
            <a:extLst>
              <a:ext uri="{FF2B5EF4-FFF2-40B4-BE49-F238E27FC236}">
                <a16:creationId xmlns:a16="http://schemas.microsoft.com/office/drawing/2014/main" id="{5E3332DE-6A06-DE75-F2D1-A520B67B6B0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69" y="3858213"/>
            <a:ext cx="1343093" cy="134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6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941824BB-0294-4EC7-8AA2-6726DF4A7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40" y="182982"/>
            <a:ext cx="12227880" cy="685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41179-D9C7-2F63-C4BB-4742C9FE95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7679" y="1325182"/>
            <a:ext cx="5791556" cy="4067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10051A-C99D-2314-5B58-0E2BDB84BA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29" y="1325182"/>
            <a:ext cx="5886449" cy="4067752"/>
          </a:xfrm>
          <a:prstGeom prst="rect">
            <a:avLst/>
          </a:prstGeom>
        </p:spPr>
      </p:pic>
      <p:pic>
        <p:nvPicPr>
          <p:cNvPr id="10" name="Picture 9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8B272EE6-8708-DAA9-5538-F020DAF19A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2372">
            <a:off x="10953246" y="6185015"/>
            <a:ext cx="675209" cy="423074"/>
          </a:xfrm>
          <a:prstGeom prst="rect">
            <a:avLst/>
          </a:prstGeom>
        </p:spPr>
      </p:pic>
      <p:pic>
        <p:nvPicPr>
          <p:cNvPr id="11" name="Picture 10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B3E326F7-7D5B-EE13-4FA5-2008888AF0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4336" flipH="1">
            <a:off x="1259556" y="5854859"/>
            <a:ext cx="338046" cy="321556"/>
          </a:xfrm>
          <a:prstGeom prst="rect">
            <a:avLst/>
          </a:prstGeom>
        </p:spPr>
      </p:pic>
      <p:pic>
        <p:nvPicPr>
          <p:cNvPr id="12" name="Picture 11" descr="A picture containing text, light, dark, sign&#10;&#10;Description automatically generated">
            <a:extLst>
              <a:ext uri="{FF2B5EF4-FFF2-40B4-BE49-F238E27FC236}">
                <a16:creationId xmlns:a16="http://schemas.microsoft.com/office/drawing/2014/main" id="{CB078B64-FBEB-CED8-4C4F-BC786F3330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3632">
            <a:off x="220833" y="5531251"/>
            <a:ext cx="949836" cy="732731"/>
          </a:xfrm>
          <a:prstGeom prst="rect">
            <a:avLst/>
          </a:prstGeom>
        </p:spPr>
      </p:pic>
      <p:pic>
        <p:nvPicPr>
          <p:cNvPr id="13" name="Picture 1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BE3EB2D1-11EF-11AC-8CFB-4640F8D690D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7537" y="5592463"/>
            <a:ext cx="129389" cy="1082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F560E-55DC-F489-7E2C-5EC40D1F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02" y="362530"/>
            <a:ext cx="10877749" cy="720000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Source Sans Pro"/>
                <a:ea typeface="Source Sans Pro"/>
                <a:cs typeface="Open Sans"/>
              </a:rPr>
              <a:t>Estamos </a:t>
            </a:r>
            <a:r>
              <a:rPr lang="pt-BR" sz="3200" b="1" dirty="0" err="1">
                <a:solidFill>
                  <a:srgbClr val="002060"/>
                </a:solidFill>
                <a:latin typeface="Source Sans Pro"/>
                <a:ea typeface="Source Sans Pro"/>
                <a:cs typeface="Open Sans"/>
              </a:rPr>
              <a:t>viviendo</a:t>
            </a:r>
            <a:r>
              <a:rPr lang="pt-BR" sz="3200" b="1" dirty="0">
                <a:solidFill>
                  <a:srgbClr val="002060"/>
                </a:solidFill>
                <a:latin typeface="Source Sans Pro"/>
                <a:ea typeface="Source Sans Pro"/>
                <a:cs typeface="Open Sans"/>
              </a:rPr>
              <a:t> más </a:t>
            </a:r>
            <a:r>
              <a:rPr lang="pt-BR" sz="3200" b="1" dirty="0" err="1">
                <a:solidFill>
                  <a:srgbClr val="002060"/>
                </a:solidFill>
                <a:latin typeface="Source Sans Pro"/>
                <a:ea typeface="Source Sans Pro"/>
                <a:cs typeface="Open Sans"/>
              </a:rPr>
              <a:t>tiempo</a:t>
            </a:r>
            <a:r>
              <a:rPr lang="pt-BR" sz="3200" b="1" dirty="0">
                <a:solidFill>
                  <a:srgbClr val="002060"/>
                </a:solidFill>
                <a:latin typeface="Source Sans Pro"/>
                <a:ea typeface="Source Sans Pro"/>
                <a:cs typeface="Open Sans"/>
              </a:rPr>
              <a:t> pero (</a:t>
            </a:r>
            <a:r>
              <a:rPr lang="pt-BR" sz="3200" b="1" dirty="0" err="1">
                <a:solidFill>
                  <a:srgbClr val="002060"/>
                </a:solidFill>
                <a:latin typeface="Source Sans Pro"/>
                <a:ea typeface="Source Sans Pro"/>
                <a:cs typeface="Open Sans"/>
              </a:rPr>
              <a:t>todavía</a:t>
            </a:r>
            <a:r>
              <a:rPr lang="pt-BR" sz="3200" b="1" dirty="0">
                <a:solidFill>
                  <a:srgbClr val="002060"/>
                </a:solidFill>
                <a:latin typeface="Source Sans Pro"/>
                <a:ea typeface="Source Sans Pro"/>
                <a:cs typeface="Open Sans"/>
              </a:rPr>
              <a:t>) no más </a:t>
            </a:r>
            <a:r>
              <a:rPr lang="pt-BR" sz="3200" b="1" dirty="0" err="1">
                <a:solidFill>
                  <a:srgbClr val="002060"/>
                </a:solidFill>
                <a:latin typeface="Source Sans Pro"/>
                <a:ea typeface="Source Sans Pro"/>
                <a:cs typeface="Open Sans"/>
              </a:rPr>
              <a:t>saludablemente</a:t>
            </a:r>
            <a:endParaRPr lang="pt-BR" sz="3200" b="1" dirty="0">
              <a:ea typeface="+mj-lt"/>
              <a:cs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F41DD1-4F4A-1807-EF2F-1DAF495F1D5A}"/>
              </a:ext>
            </a:extLst>
          </p:cNvPr>
          <p:cNvSpPr txBox="1"/>
          <p:nvPr/>
        </p:nvSpPr>
        <p:spPr>
          <a:xfrm>
            <a:off x="393001" y="1325182"/>
            <a:ext cx="44504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171A17"/>
                </a:solidFill>
                <a:latin typeface="Source Sans Pro" panose="020B0503030403020204" pitchFamily="34" charset="77"/>
              </a:rPr>
              <a:t>Brecha entre esperanza de vida </a:t>
            </a:r>
            <a:r>
              <a:rPr lang="it-IT" sz="1400" b="1" dirty="0">
                <a:solidFill>
                  <a:srgbClr val="171A17"/>
                </a:solidFill>
                <a:highlight>
                  <a:srgbClr val="FFFF00"/>
                </a:highlight>
                <a:latin typeface="Source Sans Pro" panose="020B0503030403020204" pitchFamily="34" charset="77"/>
              </a:rPr>
              <a:t>(EV)</a:t>
            </a:r>
            <a:r>
              <a:rPr lang="it-IT" sz="1400" b="1" dirty="0">
                <a:solidFill>
                  <a:srgbClr val="171A17"/>
                </a:solidFill>
                <a:latin typeface="Source Sans Pro" panose="020B0503030403020204" pitchFamily="34" charset="77"/>
              </a:rPr>
              <a:t> y esperanza de vida saludable </a:t>
            </a:r>
            <a:r>
              <a:rPr lang="it-IT" sz="1400" b="1" dirty="0">
                <a:solidFill>
                  <a:srgbClr val="171A17"/>
                </a:solidFill>
                <a:highlight>
                  <a:srgbClr val="FFFF00"/>
                </a:highlight>
                <a:latin typeface="Source Sans Pro" panose="020B0503030403020204" pitchFamily="34" charset="77"/>
              </a:rPr>
              <a:t>(EVISA)</a:t>
            </a:r>
            <a:r>
              <a:rPr lang="it-IT" sz="1400" b="1" dirty="0">
                <a:solidFill>
                  <a:srgbClr val="171A17"/>
                </a:solidFill>
                <a:latin typeface="Source Sans Pro" panose="020B0503030403020204" pitchFamily="34" charset="77"/>
              </a:rPr>
              <a:t> al nacer, </a:t>
            </a:r>
            <a:r>
              <a:rPr lang="it-IT" sz="1400" dirty="0">
                <a:solidFill>
                  <a:srgbClr val="171A17"/>
                </a:solidFill>
                <a:latin typeface="Source Sans Pro" panose="020B0503030403020204" pitchFamily="34" charset="77"/>
              </a:rPr>
              <a:t>2000-2019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D10550-DD3F-5A67-9FA2-4660F104F0B6}"/>
              </a:ext>
            </a:extLst>
          </p:cNvPr>
          <p:cNvSpPr txBox="1"/>
          <p:nvPr/>
        </p:nvSpPr>
        <p:spPr>
          <a:xfrm>
            <a:off x="6435825" y="1325182"/>
            <a:ext cx="44504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171A17"/>
                </a:solidFill>
                <a:latin typeface="Source Sans Pro" panose="020B0503030403020204" pitchFamily="34" charset="77"/>
              </a:rPr>
              <a:t>Brecha entre esperanza de vida </a:t>
            </a:r>
            <a:r>
              <a:rPr lang="it-IT" sz="1400" b="1" dirty="0">
                <a:solidFill>
                  <a:srgbClr val="171A17"/>
                </a:solidFill>
                <a:highlight>
                  <a:srgbClr val="FFFF00"/>
                </a:highlight>
                <a:latin typeface="Source Sans Pro" panose="020B0503030403020204" pitchFamily="34" charset="77"/>
              </a:rPr>
              <a:t>(EV)</a:t>
            </a:r>
            <a:r>
              <a:rPr lang="it-IT" sz="1400" b="1" dirty="0">
                <a:solidFill>
                  <a:srgbClr val="171A17"/>
                </a:solidFill>
                <a:latin typeface="Source Sans Pro" panose="020B0503030403020204" pitchFamily="34" charset="77"/>
              </a:rPr>
              <a:t> y esperanza de vida saludable </a:t>
            </a:r>
            <a:r>
              <a:rPr lang="it-IT" sz="1400" b="1" dirty="0">
                <a:solidFill>
                  <a:srgbClr val="171A17"/>
                </a:solidFill>
                <a:highlight>
                  <a:srgbClr val="FFFF00"/>
                </a:highlight>
                <a:latin typeface="Source Sans Pro" panose="020B0503030403020204" pitchFamily="34" charset="77"/>
              </a:rPr>
              <a:t>(EVISA)</a:t>
            </a:r>
            <a:r>
              <a:rPr lang="it-IT" sz="1400" b="1" dirty="0">
                <a:solidFill>
                  <a:srgbClr val="171A17"/>
                </a:solidFill>
                <a:latin typeface="Source Sans Pro" panose="020B0503030403020204" pitchFamily="34" charset="77"/>
              </a:rPr>
              <a:t> a los 60 años, </a:t>
            </a:r>
            <a:r>
              <a:rPr lang="it-IT" sz="1400" dirty="0">
                <a:solidFill>
                  <a:srgbClr val="171A17"/>
                </a:solidFill>
                <a:latin typeface="Source Sans Pro" panose="020B0503030403020204" pitchFamily="34" charset="77"/>
              </a:rPr>
              <a:t>2000-2019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358326-6696-3ECA-E143-3F6A1001E3E7}"/>
              </a:ext>
            </a:extLst>
          </p:cNvPr>
          <p:cNvSpPr txBox="1"/>
          <p:nvPr/>
        </p:nvSpPr>
        <p:spPr>
          <a:xfrm>
            <a:off x="393001" y="2040065"/>
            <a:ext cx="12946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ource Sans Pro" panose="020B0503030403020204" pitchFamily="34" charset="77"/>
              </a:rPr>
              <a:t>ESPERANZA DE VIDA AL NACER (EN AÑOS)</a:t>
            </a:r>
            <a:endParaRPr lang="es-ES" sz="900" dirty="0">
              <a:latin typeface="Source Sans Pro" panose="020B0503030403020204" pitchFamily="34" charset="77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AA314DB-ABC9-5BAA-3458-D4137D3E796C}"/>
              </a:ext>
            </a:extLst>
          </p:cNvPr>
          <p:cNvSpPr txBox="1"/>
          <p:nvPr/>
        </p:nvSpPr>
        <p:spPr>
          <a:xfrm>
            <a:off x="6420239" y="2040065"/>
            <a:ext cx="215291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ource Sans Pro" panose="020B0503030403020204" pitchFamily="34" charset="77"/>
              </a:rPr>
              <a:t>ESPERANZA DE VIDA A LOS 60 (EN AÑOS)</a:t>
            </a:r>
            <a:endParaRPr lang="es-ES" sz="900" dirty="0">
              <a:latin typeface="Source Sans Pro" panose="020B0503030403020204" pitchFamily="34" charset="77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7B28D57-8B0C-1F58-D743-50EB4E82F2BA}"/>
              </a:ext>
            </a:extLst>
          </p:cNvPr>
          <p:cNvSpPr txBox="1"/>
          <p:nvPr/>
        </p:nvSpPr>
        <p:spPr>
          <a:xfrm>
            <a:off x="732450" y="2473599"/>
            <a:ext cx="1594371" cy="584775"/>
          </a:xfrm>
          <a:prstGeom prst="rect">
            <a:avLst/>
          </a:prstGeom>
          <a:solidFill>
            <a:srgbClr val="287095"/>
          </a:solidFill>
        </p:spPr>
        <p:txBody>
          <a:bodyPr wrap="square" rtlCol="0">
            <a:spAutoFit/>
          </a:bodyPr>
          <a:lstStyle/>
          <a:p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En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el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2000, la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brecha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entre EV y EVISA al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nacer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para hombres era de 7,3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años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y para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mujeres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de 9,7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años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16D2CED-079C-2286-5B49-2AF954FAF0F5}"/>
              </a:ext>
            </a:extLst>
          </p:cNvPr>
          <p:cNvSpPr txBox="1"/>
          <p:nvPr/>
        </p:nvSpPr>
        <p:spPr>
          <a:xfrm>
            <a:off x="4478826" y="2921946"/>
            <a:ext cx="1202883" cy="584775"/>
          </a:xfrm>
          <a:prstGeom prst="rect">
            <a:avLst/>
          </a:prstGeom>
          <a:solidFill>
            <a:srgbClr val="287095"/>
          </a:solidFill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Para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el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2019, la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brecha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aumentó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a 8,3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años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para hombres y 11,0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años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para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mujeres</a:t>
            </a:r>
            <a:endParaRPr lang="en-US" sz="800" i="1" dirty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CD23A0F-2912-3866-E795-F11285014DF4}"/>
              </a:ext>
            </a:extLst>
          </p:cNvPr>
          <p:cNvSpPr/>
          <p:nvPr/>
        </p:nvSpPr>
        <p:spPr>
          <a:xfrm>
            <a:off x="3271137" y="2073790"/>
            <a:ext cx="1131785" cy="81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5A1C438-93CF-50FC-C264-F8C209C45B69}"/>
              </a:ext>
            </a:extLst>
          </p:cNvPr>
          <p:cNvSpPr/>
          <p:nvPr/>
        </p:nvSpPr>
        <p:spPr>
          <a:xfrm>
            <a:off x="2991642" y="2142802"/>
            <a:ext cx="31745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DBADB255-8BBF-FCED-7F27-C31EF6C3FFA8}"/>
              </a:ext>
            </a:extLst>
          </p:cNvPr>
          <p:cNvSpPr/>
          <p:nvPr/>
        </p:nvSpPr>
        <p:spPr>
          <a:xfrm>
            <a:off x="3234248" y="2655218"/>
            <a:ext cx="1168674" cy="141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FDDB22E-126C-02F6-0706-2CC1A1F9105B}"/>
              </a:ext>
            </a:extLst>
          </p:cNvPr>
          <p:cNvSpPr txBox="1"/>
          <p:nvPr/>
        </p:nvSpPr>
        <p:spPr>
          <a:xfrm>
            <a:off x="3318921" y="2103078"/>
            <a:ext cx="1168674" cy="58477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endParaRPr lang="en-US" sz="600" i="1" dirty="0">
              <a:latin typeface="Source Sans Pro" panose="020B0503030403020204" pitchFamily="34" charset="77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D9044C0D-514D-27A7-5963-24D3C5A1A8C2}"/>
              </a:ext>
            </a:extLst>
          </p:cNvPr>
          <p:cNvSpPr/>
          <p:nvPr/>
        </p:nvSpPr>
        <p:spPr>
          <a:xfrm>
            <a:off x="9420174" y="2073790"/>
            <a:ext cx="1131785" cy="81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34AF1454-4315-AB7B-9E05-BE433A36D36F}"/>
              </a:ext>
            </a:extLst>
          </p:cNvPr>
          <p:cNvSpPr/>
          <p:nvPr/>
        </p:nvSpPr>
        <p:spPr>
          <a:xfrm>
            <a:off x="9192045" y="2142802"/>
            <a:ext cx="31745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78C65302-C067-7F45-832E-E9FFA59D8FC6}"/>
              </a:ext>
            </a:extLst>
          </p:cNvPr>
          <p:cNvSpPr/>
          <p:nvPr/>
        </p:nvSpPr>
        <p:spPr>
          <a:xfrm>
            <a:off x="9383285" y="2655218"/>
            <a:ext cx="1168674" cy="141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09505D66-D01E-729D-6197-0A25C8F5408E}"/>
              </a:ext>
            </a:extLst>
          </p:cNvPr>
          <p:cNvSpPr/>
          <p:nvPr/>
        </p:nvSpPr>
        <p:spPr>
          <a:xfrm>
            <a:off x="10427914" y="2057077"/>
            <a:ext cx="317452" cy="630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AA40021-17FD-8AC4-860E-0DBF2CD59CA1}"/>
              </a:ext>
            </a:extLst>
          </p:cNvPr>
          <p:cNvSpPr txBox="1"/>
          <p:nvPr/>
        </p:nvSpPr>
        <p:spPr>
          <a:xfrm>
            <a:off x="6877755" y="2374317"/>
            <a:ext cx="1201661" cy="584775"/>
          </a:xfrm>
          <a:prstGeom prst="rect">
            <a:avLst/>
          </a:prstGeom>
          <a:solidFill>
            <a:srgbClr val="287095"/>
          </a:solidFill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A la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edad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de 60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años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, la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brecha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para hombres era de 4,1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años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y para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mujeres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de 5,3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años</a:t>
            </a:r>
            <a:endParaRPr lang="en-US" sz="800" i="1" dirty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8E657AE2-22A4-4D8C-68B4-76EDA1496ECE}"/>
              </a:ext>
            </a:extLst>
          </p:cNvPr>
          <p:cNvSpPr txBox="1"/>
          <p:nvPr/>
        </p:nvSpPr>
        <p:spPr>
          <a:xfrm>
            <a:off x="10565876" y="3017669"/>
            <a:ext cx="1279760" cy="584775"/>
          </a:xfrm>
          <a:prstGeom prst="rect">
            <a:avLst/>
          </a:prstGeom>
          <a:solidFill>
            <a:srgbClr val="287095"/>
          </a:solidFill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Para 2019,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el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incremento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fue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de 4,7 para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los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 hombres y 6,0 para las </a:t>
            </a:r>
            <a:r>
              <a:rPr lang="en-US" sz="800" i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mujeres</a:t>
            </a:r>
            <a:r>
              <a:rPr lang="en-US" sz="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.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55D5807-F63A-6790-F3D8-F53F62BC704C}"/>
              </a:ext>
            </a:extLst>
          </p:cNvPr>
          <p:cNvSpPr txBox="1"/>
          <p:nvPr/>
        </p:nvSpPr>
        <p:spPr>
          <a:xfrm>
            <a:off x="3784843" y="2125205"/>
            <a:ext cx="693984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600" i="1" dirty="0">
                <a:latin typeface="Source Sans Pro" panose="020B0503030403020204" pitchFamily="34" charset="77"/>
              </a:rPr>
              <a:t>MUJERES EV</a:t>
            </a:r>
          </a:p>
          <a:p>
            <a:pPr>
              <a:spcAft>
                <a:spcPts val="200"/>
              </a:spcAft>
            </a:pPr>
            <a:r>
              <a:rPr lang="en-US" sz="600" i="1" dirty="0">
                <a:latin typeface="Source Sans Pro" panose="020B0503030403020204" pitchFamily="34" charset="77"/>
              </a:rPr>
              <a:t>HOMBRES EV</a:t>
            </a:r>
          </a:p>
          <a:p>
            <a:pPr>
              <a:spcAft>
                <a:spcPts val="200"/>
              </a:spcAft>
            </a:pPr>
            <a:r>
              <a:rPr lang="en-US" sz="600" i="1" dirty="0">
                <a:latin typeface="Source Sans Pro" panose="020B0503030403020204" pitchFamily="34" charset="77"/>
              </a:rPr>
              <a:t>MUJERES EVISA</a:t>
            </a:r>
          </a:p>
          <a:p>
            <a:pPr>
              <a:spcAft>
                <a:spcPts val="200"/>
              </a:spcAft>
            </a:pPr>
            <a:r>
              <a:rPr lang="en-US" sz="600" i="1" dirty="0">
                <a:latin typeface="Source Sans Pro" panose="020B0503030403020204" pitchFamily="34" charset="77"/>
              </a:rPr>
              <a:t>HOMBRES EVISA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190DA60-BB7C-27B4-057C-169FE1392F89}"/>
              </a:ext>
            </a:extLst>
          </p:cNvPr>
          <p:cNvSpPr txBox="1"/>
          <p:nvPr/>
        </p:nvSpPr>
        <p:spPr>
          <a:xfrm>
            <a:off x="9472847" y="2103078"/>
            <a:ext cx="1168674" cy="58477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endParaRPr lang="en-US" sz="600" i="1" dirty="0">
              <a:latin typeface="Source Sans Pro" panose="020B0503030403020204" pitchFamily="34" charset="77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B6F7ED1-0266-9763-6CB1-42131ECBD95A}"/>
              </a:ext>
            </a:extLst>
          </p:cNvPr>
          <p:cNvSpPr txBox="1"/>
          <p:nvPr/>
        </p:nvSpPr>
        <p:spPr>
          <a:xfrm>
            <a:off x="9933879" y="2125205"/>
            <a:ext cx="693984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600" i="1" dirty="0">
                <a:latin typeface="Source Sans Pro" panose="020B0503030403020204" pitchFamily="34" charset="77"/>
              </a:rPr>
              <a:t>MUJERES EV</a:t>
            </a:r>
          </a:p>
          <a:p>
            <a:pPr>
              <a:spcAft>
                <a:spcPts val="200"/>
              </a:spcAft>
            </a:pPr>
            <a:r>
              <a:rPr lang="en-US" sz="600" i="1" dirty="0">
                <a:latin typeface="Source Sans Pro" panose="020B0503030403020204" pitchFamily="34" charset="77"/>
              </a:rPr>
              <a:t>HOMBRES EV</a:t>
            </a:r>
          </a:p>
          <a:p>
            <a:pPr>
              <a:spcAft>
                <a:spcPts val="200"/>
              </a:spcAft>
            </a:pPr>
            <a:r>
              <a:rPr lang="en-US" sz="600" i="1" dirty="0">
                <a:latin typeface="Source Sans Pro" panose="020B0503030403020204" pitchFamily="34" charset="77"/>
              </a:rPr>
              <a:t>MUJERES EVISA</a:t>
            </a:r>
          </a:p>
          <a:p>
            <a:pPr>
              <a:spcAft>
                <a:spcPts val="200"/>
              </a:spcAft>
            </a:pPr>
            <a:r>
              <a:rPr lang="en-US" sz="600" i="1" dirty="0">
                <a:latin typeface="Source Sans Pro" panose="020B0503030403020204" pitchFamily="34" charset="77"/>
              </a:rPr>
              <a:t>HOMBRES EVISA</a:t>
            </a:r>
          </a:p>
        </p:txBody>
      </p:sp>
    </p:spTree>
    <p:extLst>
      <p:ext uri="{BB962C8B-B14F-4D97-AF65-F5344CB8AC3E}">
        <p14:creationId xmlns:p14="http://schemas.microsoft.com/office/powerpoint/2010/main" val="225610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BC039C-8285-42F5-9F0F-AFE791B84999}"/>
              </a:ext>
            </a:extLst>
          </p:cNvPr>
          <p:cNvSpPr/>
          <p:nvPr/>
        </p:nvSpPr>
        <p:spPr>
          <a:xfrm>
            <a:off x="0" y="0"/>
            <a:ext cx="12192000" cy="1216800"/>
          </a:xfrm>
          <a:prstGeom prst="rect">
            <a:avLst/>
          </a:prstGeom>
          <a:solidFill>
            <a:srgbClr val="081F5C"/>
          </a:solidFill>
        </p:spPr>
        <p:txBody>
          <a:bodyPr wrap="square" lIns="91440" tIns="45720" rIns="91440" bIns="45720" anchor="ctr" anchorCtr="0">
            <a:noAutofit/>
          </a:bodyPr>
          <a:lstStyle/>
          <a:p>
            <a:pPr algn="ctr">
              <a:defRPr/>
            </a:pPr>
            <a:r>
              <a:rPr lang="pt-BR" sz="3200" b="1" dirty="0" err="1">
                <a:solidFill>
                  <a:prstClr val="white"/>
                </a:solidFill>
                <a:latin typeface="Source Sans Pro"/>
                <a:ea typeface="Source Sans Pro"/>
                <a:cs typeface="Ebrima"/>
              </a:rPr>
              <a:t>Nuestros</a:t>
            </a:r>
            <a:r>
              <a:rPr lang="pt-BR" sz="3200" b="1" dirty="0">
                <a:solidFill>
                  <a:prstClr val="white"/>
                </a:solidFill>
                <a:latin typeface="Source Sans Pro"/>
                <a:ea typeface="Source Sans Pro"/>
                <a:cs typeface="Ebrima"/>
              </a:rPr>
              <a:t> entornos </a:t>
            </a:r>
            <a:r>
              <a:rPr lang="pt-BR" sz="3200" b="1" dirty="0" err="1">
                <a:solidFill>
                  <a:prstClr val="white"/>
                </a:solidFill>
                <a:latin typeface="Source Sans Pro"/>
                <a:ea typeface="Source Sans Pro"/>
                <a:cs typeface="Ebrima"/>
              </a:rPr>
              <a:t>son</a:t>
            </a:r>
            <a:r>
              <a:rPr lang="pt-BR" sz="3200" b="1" dirty="0">
                <a:solidFill>
                  <a:prstClr val="white"/>
                </a:solidFill>
                <a:latin typeface="Source Sans Pro"/>
                <a:ea typeface="Source Sans Pro"/>
                <a:cs typeface="Ebrima"/>
              </a:rPr>
              <a:t> </a:t>
            </a:r>
            <a:r>
              <a:rPr lang="pt-BR" sz="3200" b="1" dirty="0" err="1">
                <a:solidFill>
                  <a:prstClr val="white"/>
                </a:solidFill>
                <a:latin typeface="Source Sans Pro"/>
                <a:ea typeface="Source Sans Pro"/>
                <a:cs typeface="Ebrima"/>
              </a:rPr>
              <a:t>la</a:t>
            </a:r>
            <a:r>
              <a:rPr lang="pt-BR" sz="3200" b="1" dirty="0">
                <a:solidFill>
                  <a:prstClr val="white"/>
                </a:solidFill>
                <a:latin typeface="Source Sans Pro"/>
                <a:ea typeface="Source Sans Pro"/>
                <a:cs typeface="Ebrima"/>
              </a:rPr>
              <a:t> clave para cerrar </a:t>
            </a:r>
            <a:r>
              <a:rPr lang="pt-BR" sz="3200" b="1" dirty="0" err="1">
                <a:solidFill>
                  <a:prstClr val="white"/>
                </a:solidFill>
                <a:latin typeface="Source Sans Pro"/>
                <a:ea typeface="Source Sans Pro"/>
                <a:cs typeface="Ebrima"/>
              </a:rPr>
              <a:t>las</a:t>
            </a:r>
            <a:r>
              <a:rPr lang="pt-BR" sz="3200" b="1" dirty="0">
                <a:solidFill>
                  <a:prstClr val="white"/>
                </a:solidFill>
                <a:latin typeface="Source Sans Pro"/>
                <a:ea typeface="Source Sans Pro"/>
                <a:cs typeface="Ebrima"/>
              </a:rPr>
              <a:t> brechas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B2BDAE7F-D632-4071-99C1-16F6A10F9118}"/>
              </a:ext>
            </a:extLst>
          </p:cNvPr>
          <p:cNvSpPr txBox="1">
            <a:spLocks/>
          </p:cNvSpPr>
          <p:nvPr/>
        </p:nvSpPr>
        <p:spPr>
          <a:xfrm>
            <a:off x="4781390" y="2146661"/>
            <a:ext cx="7086600" cy="38780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b="1" dirty="0">
                <a:solidFill>
                  <a:srgbClr val="081F5C"/>
                </a:solidFill>
                <a:latin typeface="Source Sans Pro"/>
                <a:ea typeface="Source Sans Pro"/>
              </a:rPr>
              <a:t>Los entornos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comprenden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todos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los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factores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del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mundo exterior que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forman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el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contexto de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la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vida de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un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individuo.</a:t>
            </a:r>
          </a:p>
          <a:p>
            <a:pPr>
              <a:lnSpc>
                <a:spcPct val="120000"/>
              </a:lnSpc>
            </a:pPr>
            <a:endParaRPr lang="pt-BR" dirty="0">
              <a:solidFill>
                <a:srgbClr val="081F5C"/>
              </a:solidFill>
              <a:latin typeface="Source Sans Pro"/>
              <a:ea typeface="Source Sans Pro"/>
            </a:endParaRPr>
          </a:p>
          <a:p>
            <a:pPr>
              <a:lnSpc>
                <a:spcPct val="120000"/>
              </a:lnSpc>
            </a:pP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Estos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incluyen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el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hogar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,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las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comunidades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y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la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sociedad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en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general. Dentro de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estos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entornos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hay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una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variedad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de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factores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,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incluido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el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entorno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construido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,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las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personas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y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sus relaciones,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actitudes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y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valores, políticas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sociales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y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de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salud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,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los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sistemas que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los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respaldan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y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los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servicios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 que </a:t>
            </a:r>
            <a:r>
              <a:rPr lang="pt-BR" dirty="0" err="1">
                <a:solidFill>
                  <a:srgbClr val="081F5C"/>
                </a:solidFill>
                <a:latin typeface="Source Sans Pro"/>
                <a:ea typeface="Source Sans Pro"/>
              </a:rPr>
              <a:t>implementan</a:t>
            </a:r>
            <a:r>
              <a:rPr lang="pt-BR" dirty="0">
                <a:solidFill>
                  <a:srgbClr val="081F5C"/>
                </a:solidFill>
                <a:latin typeface="Source Sans Pro"/>
                <a:ea typeface="Source Sans Pro"/>
              </a:rPr>
              <a:t>.</a:t>
            </a:r>
          </a:p>
          <a:p>
            <a:pPr>
              <a:lnSpc>
                <a:spcPct val="120000"/>
              </a:lnSpc>
            </a:pPr>
            <a:endParaRPr lang="pt-BR" b="1" dirty="0">
              <a:solidFill>
                <a:srgbClr val="081F5C"/>
              </a:solidFill>
              <a:latin typeface="Source Sans Pro"/>
              <a:ea typeface="Source Sans Pro"/>
            </a:endParaRPr>
          </a:p>
        </p:txBody>
      </p:sp>
      <p:pic>
        <p:nvPicPr>
          <p:cNvPr id="3" name="Picture 2" descr="A picture containing text, light, dark, sign&#10;&#10;Description automatically generated">
            <a:extLst>
              <a:ext uri="{FF2B5EF4-FFF2-40B4-BE49-F238E27FC236}">
                <a16:creationId xmlns:a16="http://schemas.microsoft.com/office/drawing/2014/main" id="{B50541B7-1145-86C1-0510-6FB5E7C28B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56" y="2010564"/>
            <a:ext cx="949836" cy="732731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8D37D754-1941-4FF7-0B44-447F7E9D8C9C}"/>
              </a:ext>
            </a:extLst>
          </p:cNvPr>
          <p:cNvSpPr txBox="1">
            <a:spLocks/>
          </p:cNvSpPr>
          <p:nvPr/>
        </p:nvSpPr>
        <p:spPr>
          <a:xfrm>
            <a:off x="2111790" y="2129401"/>
            <a:ext cx="1964212" cy="613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2200" b="1" dirty="0" err="1">
                <a:solidFill>
                  <a:srgbClr val="081F5C"/>
                </a:solidFill>
                <a:latin typeface="Source Sans Pro"/>
                <a:ea typeface="Source Sans Pro"/>
              </a:rPr>
              <a:t>Vivienda</a:t>
            </a:r>
            <a:endParaRPr lang="pt-BR" sz="2200" b="1" dirty="0">
              <a:solidFill>
                <a:srgbClr val="081F5C"/>
              </a:solidFill>
              <a:latin typeface="Source Sans Pro"/>
              <a:ea typeface="Source Sans Pro"/>
            </a:endParaRPr>
          </a:p>
        </p:txBody>
      </p:sp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D68DE456-01F0-569A-6948-43EE379A63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75" y="3007543"/>
            <a:ext cx="913541" cy="892296"/>
          </a:xfrm>
          <a:prstGeom prst="rect">
            <a:avLst/>
          </a:prstGeom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8C2CE861-ED49-9C93-2662-223D0D28A4B8}"/>
              </a:ext>
            </a:extLst>
          </p:cNvPr>
          <p:cNvSpPr txBox="1">
            <a:spLocks/>
          </p:cNvSpPr>
          <p:nvPr/>
        </p:nvSpPr>
        <p:spPr>
          <a:xfrm>
            <a:off x="2111790" y="3089848"/>
            <a:ext cx="2108953" cy="955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err="1">
                <a:solidFill>
                  <a:srgbClr val="081F5C"/>
                </a:solidFill>
                <a:latin typeface="Source Sans Pro"/>
                <a:ea typeface="Source Sans Pro"/>
              </a:rPr>
              <a:t>Tecnologías</a:t>
            </a:r>
            <a:r>
              <a:rPr lang="pt-BR" sz="2400" b="1" dirty="0">
                <a:solidFill>
                  <a:srgbClr val="081F5C"/>
                </a:solidFill>
                <a:latin typeface="Source Sans Pro"/>
                <a:ea typeface="Source Sans Pro"/>
              </a:rPr>
              <a:t> de </a:t>
            </a:r>
            <a:r>
              <a:rPr lang="pt-BR" sz="2400" b="1" dirty="0" err="1">
                <a:solidFill>
                  <a:srgbClr val="081F5C"/>
                </a:solidFill>
                <a:latin typeface="Source Sans Pro"/>
                <a:ea typeface="Source Sans Pro"/>
              </a:rPr>
              <a:t>asistencia</a:t>
            </a:r>
            <a:r>
              <a:rPr lang="pt-BR" sz="2400" b="1" dirty="0">
                <a:solidFill>
                  <a:srgbClr val="081F5C"/>
                </a:solidFill>
                <a:latin typeface="Source Sans Pro"/>
                <a:ea typeface="Source Sans Pro"/>
              </a:rPr>
              <a:t> /</a:t>
            </a:r>
            <a:r>
              <a:rPr lang="pt-BR" sz="2400" b="1" dirty="0" err="1">
                <a:solidFill>
                  <a:srgbClr val="081F5C"/>
                </a:solidFill>
                <a:latin typeface="Source Sans Pro"/>
                <a:ea typeface="Source Sans Pro"/>
              </a:rPr>
              <a:t>apoyo</a:t>
            </a:r>
            <a:endParaRPr lang="pt-BR" sz="2400" b="1" dirty="0">
              <a:solidFill>
                <a:srgbClr val="081F5C"/>
              </a:solidFill>
              <a:latin typeface="Source Sans Pro"/>
              <a:ea typeface="Source Sans Pro"/>
            </a:endParaRPr>
          </a:p>
        </p:txBody>
      </p:sp>
      <p:pic>
        <p:nvPicPr>
          <p:cNvPr id="13" name="Picture 12" descr="A picture containing text, sign, light&#10;&#10;Description automatically generated">
            <a:extLst>
              <a:ext uri="{FF2B5EF4-FFF2-40B4-BE49-F238E27FC236}">
                <a16:creationId xmlns:a16="http://schemas.microsoft.com/office/drawing/2014/main" id="{0AA09470-9BAD-7D7B-C6E0-33E5BAD002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61" y="4164087"/>
            <a:ext cx="933387" cy="796794"/>
          </a:xfrm>
          <a:prstGeom prst="rect">
            <a:avLst/>
          </a:prstGeom>
        </p:spPr>
      </p:pic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241547B6-A19C-631A-6AA0-C7D87A4D523A}"/>
              </a:ext>
            </a:extLst>
          </p:cNvPr>
          <p:cNvSpPr txBox="1">
            <a:spLocks/>
          </p:cNvSpPr>
          <p:nvPr/>
        </p:nvSpPr>
        <p:spPr>
          <a:xfrm>
            <a:off x="2111790" y="4392125"/>
            <a:ext cx="1964212" cy="507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200" b="1" dirty="0" err="1">
                <a:solidFill>
                  <a:srgbClr val="081F5C"/>
                </a:solidFill>
                <a:latin typeface="Source Sans Pro"/>
                <a:ea typeface="Source Sans Pro"/>
              </a:rPr>
              <a:t>Transporte</a:t>
            </a:r>
            <a:endParaRPr lang="en-US" sz="2200" b="1" dirty="0">
              <a:solidFill>
                <a:srgbClr val="081F5C"/>
              </a:solidFill>
              <a:latin typeface="Source Sans Pro"/>
              <a:ea typeface="Source Sans Pro"/>
            </a:endParaRPr>
          </a:p>
        </p:txBody>
      </p:sp>
      <p:pic>
        <p:nvPicPr>
          <p:cNvPr id="16" name="Picture 15" descr="A picture containing text, light, sign, lit&#10;&#10;Description automatically generated">
            <a:extLst>
              <a:ext uri="{FF2B5EF4-FFF2-40B4-BE49-F238E27FC236}">
                <a16:creationId xmlns:a16="http://schemas.microsoft.com/office/drawing/2014/main" id="{1E4E5BAD-7855-3958-ADCB-8F63E8E1F6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97" y="5225129"/>
            <a:ext cx="939800" cy="838200"/>
          </a:xfrm>
          <a:prstGeom prst="rect">
            <a:avLst/>
          </a:prstGeom>
        </p:spPr>
      </p:pic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95D67F03-D08B-3715-6115-A8B903394348}"/>
              </a:ext>
            </a:extLst>
          </p:cNvPr>
          <p:cNvSpPr txBox="1">
            <a:spLocks/>
          </p:cNvSpPr>
          <p:nvPr/>
        </p:nvSpPr>
        <p:spPr>
          <a:xfrm>
            <a:off x="2111790" y="5245467"/>
            <a:ext cx="2108953" cy="955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2200" b="1" dirty="0" err="1">
                <a:solidFill>
                  <a:srgbClr val="081F5C"/>
                </a:solidFill>
                <a:latin typeface="Source Sans Pro"/>
                <a:ea typeface="Source Sans Pro"/>
              </a:rPr>
              <a:t>Instalaciones</a:t>
            </a:r>
            <a:r>
              <a:rPr lang="pt-BR" sz="2200" b="1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sz="2200" b="1" dirty="0" err="1">
                <a:solidFill>
                  <a:srgbClr val="081F5C"/>
                </a:solidFill>
                <a:latin typeface="Source Sans Pro"/>
                <a:ea typeface="Source Sans Pro"/>
              </a:rPr>
              <a:t>sociales</a:t>
            </a:r>
            <a:endParaRPr lang="pt-BR" sz="2200" b="1" dirty="0">
              <a:solidFill>
                <a:srgbClr val="081F5C"/>
              </a:solidFill>
              <a:latin typeface="Source Sans Pro"/>
              <a:ea typeface="Source Sans Pr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B2EA6A-9EAC-201A-1BAB-886A9E4F9D2E}"/>
              </a:ext>
            </a:extLst>
          </p:cNvPr>
          <p:cNvSpPr/>
          <p:nvPr/>
        </p:nvSpPr>
        <p:spPr>
          <a:xfrm>
            <a:off x="477079" y="1630017"/>
            <a:ext cx="3909392" cy="4810540"/>
          </a:xfrm>
          <a:custGeom>
            <a:avLst/>
            <a:gdLst>
              <a:gd name="connsiteX0" fmla="*/ 0 w 3909392"/>
              <a:gd name="connsiteY0" fmla="*/ 0 h 4810540"/>
              <a:gd name="connsiteX1" fmla="*/ 612471 w 3909392"/>
              <a:gd name="connsiteY1" fmla="*/ 0 h 4810540"/>
              <a:gd name="connsiteX2" fmla="*/ 1146755 w 3909392"/>
              <a:gd name="connsiteY2" fmla="*/ 0 h 4810540"/>
              <a:gd name="connsiteX3" fmla="*/ 1876508 w 3909392"/>
              <a:gd name="connsiteY3" fmla="*/ 0 h 4810540"/>
              <a:gd name="connsiteX4" fmla="*/ 2488980 w 3909392"/>
              <a:gd name="connsiteY4" fmla="*/ 0 h 4810540"/>
              <a:gd name="connsiteX5" fmla="*/ 3101451 w 3909392"/>
              <a:gd name="connsiteY5" fmla="*/ 0 h 4810540"/>
              <a:gd name="connsiteX6" fmla="*/ 3909392 w 3909392"/>
              <a:gd name="connsiteY6" fmla="*/ 0 h 4810540"/>
              <a:gd name="connsiteX7" fmla="*/ 3909392 w 3909392"/>
              <a:gd name="connsiteY7" fmla="*/ 591009 h 4810540"/>
              <a:gd name="connsiteX8" fmla="*/ 3909392 w 3909392"/>
              <a:gd name="connsiteY8" fmla="*/ 1278229 h 4810540"/>
              <a:gd name="connsiteX9" fmla="*/ 3909392 w 3909392"/>
              <a:gd name="connsiteY9" fmla="*/ 1869238 h 4810540"/>
              <a:gd name="connsiteX10" fmla="*/ 3909392 w 3909392"/>
              <a:gd name="connsiteY10" fmla="*/ 2460248 h 4810540"/>
              <a:gd name="connsiteX11" fmla="*/ 3909392 w 3909392"/>
              <a:gd name="connsiteY11" fmla="*/ 3147468 h 4810540"/>
              <a:gd name="connsiteX12" fmla="*/ 3909392 w 3909392"/>
              <a:gd name="connsiteY12" fmla="*/ 3882793 h 4810540"/>
              <a:gd name="connsiteX13" fmla="*/ 3909392 w 3909392"/>
              <a:gd name="connsiteY13" fmla="*/ 4810540 h 4810540"/>
              <a:gd name="connsiteX14" fmla="*/ 3257827 w 3909392"/>
              <a:gd name="connsiteY14" fmla="*/ 4810540 h 4810540"/>
              <a:gd name="connsiteX15" fmla="*/ 2684449 w 3909392"/>
              <a:gd name="connsiteY15" fmla="*/ 4810540 h 4810540"/>
              <a:gd name="connsiteX16" fmla="*/ 2032884 w 3909392"/>
              <a:gd name="connsiteY16" fmla="*/ 4810540 h 4810540"/>
              <a:gd name="connsiteX17" fmla="*/ 1303131 w 3909392"/>
              <a:gd name="connsiteY17" fmla="*/ 4810540 h 4810540"/>
              <a:gd name="connsiteX18" fmla="*/ 651565 w 3909392"/>
              <a:gd name="connsiteY18" fmla="*/ 4810540 h 4810540"/>
              <a:gd name="connsiteX19" fmla="*/ 0 w 3909392"/>
              <a:gd name="connsiteY19" fmla="*/ 4810540 h 4810540"/>
              <a:gd name="connsiteX20" fmla="*/ 0 w 3909392"/>
              <a:gd name="connsiteY20" fmla="*/ 4219531 h 4810540"/>
              <a:gd name="connsiteX21" fmla="*/ 0 w 3909392"/>
              <a:gd name="connsiteY21" fmla="*/ 3580416 h 4810540"/>
              <a:gd name="connsiteX22" fmla="*/ 0 w 3909392"/>
              <a:gd name="connsiteY22" fmla="*/ 2796985 h 4810540"/>
              <a:gd name="connsiteX23" fmla="*/ 0 w 3909392"/>
              <a:gd name="connsiteY23" fmla="*/ 2109765 h 4810540"/>
              <a:gd name="connsiteX24" fmla="*/ 0 w 3909392"/>
              <a:gd name="connsiteY24" fmla="*/ 1470651 h 4810540"/>
              <a:gd name="connsiteX25" fmla="*/ 0 w 3909392"/>
              <a:gd name="connsiteY25" fmla="*/ 927747 h 4810540"/>
              <a:gd name="connsiteX26" fmla="*/ 0 w 3909392"/>
              <a:gd name="connsiteY26" fmla="*/ 0 h 48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09392" h="4810540" extrusionOk="0">
                <a:moveTo>
                  <a:pt x="0" y="0"/>
                </a:moveTo>
                <a:cubicBezTo>
                  <a:pt x="260922" y="27334"/>
                  <a:pt x="433811" y="21655"/>
                  <a:pt x="612471" y="0"/>
                </a:cubicBezTo>
                <a:cubicBezTo>
                  <a:pt x="791131" y="-21655"/>
                  <a:pt x="988028" y="14230"/>
                  <a:pt x="1146755" y="0"/>
                </a:cubicBezTo>
                <a:cubicBezTo>
                  <a:pt x="1305482" y="-14230"/>
                  <a:pt x="1709074" y="-32973"/>
                  <a:pt x="1876508" y="0"/>
                </a:cubicBezTo>
                <a:cubicBezTo>
                  <a:pt x="2043942" y="32973"/>
                  <a:pt x="2284811" y="2177"/>
                  <a:pt x="2488980" y="0"/>
                </a:cubicBezTo>
                <a:cubicBezTo>
                  <a:pt x="2693149" y="-2177"/>
                  <a:pt x="2933032" y="24352"/>
                  <a:pt x="3101451" y="0"/>
                </a:cubicBezTo>
                <a:cubicBezTo>
                  <a:pt x="3269870" y="-24352"/>
                  <a:pt x="3632015" y="21375"/>
                  <a:pt x="3909392" y="0"/>
                </a:cubicBezTo>
                <a:cubicBezTo>
                  <a:pt x="3880829" y="187500"/>
                  <a:pt x="3924336" y="415845"/>
                  <a:pt x="3909392" y="591009"/>
                </a:cubicBezTo>
                <a:cubicBezTo>
                  <a:pt x="3894448" y="766173"/>
                  <a:pt x="3943454" y="1116979"/>
                  <a:pt x="3909392" y="1278229"/>
                </a:cubicBezTo>
                <a:cubicBezTo>
                  <a:pt x="3875330" y="1439479"/>
                  <a:pt x="3917114" y="1616524"/>
                  <a:pt x="3909392" y="1869238"/>
                </a:cubicBezTo>
                <a:cubicBezTo>
                  <a:pt x="3901670" y="2121952"/>
                  <a:pt x="3923297" y="2198202"/>
                  <a:pt x="3909392" y="2460248"/>
                </a:cubicBezTo>
                <a:cubicBezTo>
                  <a:pt x="3895488" y="2722294"/>
                  <a:pt x="3886180" y="2806745"/>
                  <a:pt x="3909392" y="3147468"/>
                </a:cubicBezTo>
                <a:cubicBezTo>
                  <a:pt x="3932604" y="3488191"/>
                  <a:pt x="3919354" y="3586563"/>
                  <a:pt x="3909392" y="3882793"/>
                </a:cubicBezTo>
                <a:cubicBezTo>
                  <a:pt x="3899430" y="4179024"/>
                  <a:pt x="3864919" y="4546355"/>
                  <a:pt x="3909392" y="4810540"/>
                </a:cubicBezTo>
                <a:cubicBezTo>
                  <a:pt x="3698942" y="4840799"/>
                  <a:pt x="3400824" y="4821534"/>
                  <a:pt x="3257827" y="4810540"/>
                </a:cubicBezTo>
                <a:cubicBezTo>
                  <a:pt x="3114830" y="4799546"/>
                  <a:pt x="2954039" y="4832117"/>
                  <a:pt x="2684449" y="4810540"/>
                </a:cubicBezTo>
                <a:cubicBezTo>
                  <a:pt x="2414859" y="4788963"/>
                  <a:pt x="2306364" y="4778729"/>
                  <a:pt x="2032884" y="4810540"/>
                </a:cubicBezTo>
                <a:cubicBezTo>
                  <a:pt x="1759405" y="4842351"/>
                  <a:pt x="1508823" y="4794489"/>
                  <a:pt x="1303131" y="4810540"/>
                </a:cubicBezTo>
                <a:cubicBezTo>
                  <a:pt x="1097439" y="4826591"/>
                  <a:pt x="804380" y="4826381"/>
                  <a:pt x="651565" y="4810540"/>
                </a:cubicBezTo>
                <a:cubicBezTo>
                  <a:pt x="498750" y="4794699"/>
                  <a:pt x="267140" y="4827621"/>
                  <a:pt x="0" y="4810540"/>
                </a:cubicBezTo>
                <a:cubicBezTo>
                  <a:pt x="14990" y="4668446"/>
                  <a:pt x="-18491" y="4353661"/>
                  <a:pt x="0" y="4219531"/>
                </a:cubicBezTo>
                <a:cubicBezTo>
                  <a:pt x="18491" y="4085401"/>
                  <a:pt x="-30873" y="3819383"/>
                  <a:pt x="0" y="3580416"/>
                </a:cubicBezTo>
                <a:cubicBezTo>
                  <a:pt x="30873" y="3341450"/>
                  <a:pt x="38263" y="3154076"/>
                  <a:pt x="0" y="2796985"/>
                </a:cubicBezTo>
                <a:cubicBezTo>
                  <a:pt x="-38263" y="2439894"/>
                  <a:pt x="-2003" y="2394476"/>
                  <a:pt x="0" y="2109765"/>
                </a:cubicBezTo>
                <a:cubicBezTo>
                  <a:pt x="2003" y="1825054"/>
                  <a:pt x="-21587" y="1737602"/>
                  <a:pt x="0" y="1470651"/>
                </a:cubicBezTo>
                <a:cubicBezTo>
                  <a:pt x="21587" y="1203700"/>
                  <a:pt x="22940" y="1143135"/>
                  <a:pt x="0" y="927747"/>
                </a:cubicBezTo>
                <a:cubicBezTo>
                  <a:pt x="-22940" y="712359"/>
                  <a:pt x="-4836" y="348174"/>
                  <a:pt x="0" y="0"/>
                </a:cubicBezTo>
                <a:close/>
              </a:path>
            </a:pathLst>
          </a:custGeom>
          <a:noFill/>
          <a:ln w="25400">
            <a:solidFill>
              <a:srgbClr val="081F5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4D0FFC5-00ED-E7EE-FF56-287F6954F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83" y="182981"/>
            <a:ext cx="12216366" cy="6844349"/>
          </a:xfrm>
          <a:prstGeom prst="rect">
            <a:avLst/>
          </a:prstGeom>
        </p:spPr>
      </p:pic>
      <p:pic>
        <p:nvPicPr>
          <p:cNvPr id="35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0235B07D-4CAB-E362-72C1-1D60C179AF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2372">
            <a:off x="10951826" y="6206807"/>
            <a:ext cx="675209" cy="423074"/>
          </a:xfrm>
          <a:prstGeom prst="rect">
            <a:avLst/>
          </a:prstGeom>
        </p:spPr>
      </p:pic>
      <p:pic>
        <p:nvPicPr>
          <p:cNvPr id="36" name="Picture 13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D05FC080-0A04-2570-4A0A-80AE2731D9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4336" flipH="1">
            <a:off x="1782985" y="5789246"/>
            <a:ext cx="338046" cy="321556"/>
          </a:xfrm>
          <a:prstGeom prst="rect">
            <a:avLst/>
          </a:prstGeom>
        </p:spPr>
      </p:pic>
      <p:pic>
        <p:nvPicPr>
          <p:cNvPr id="37" name="Picture 14" descr="A picture containing text, light, dark, sign&#10;&#10;Description automatically generated">
            <a:extLst>
              <a:ext uri="{FF2B5EF4-FFF2-40B4-BE49-F238E27FC236}">
                <a16:creationId xmlns:a16="http://schemas.microsoft.com/office/drawing/2014/main" id="{651231BF-2ACF-9501-990E-D4291622D0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0640">
            <a:off x="795702" y="5455828"/>
            <a:ext cx="949836" cy="732731"/>
          </a:xfrm>
          <a:prstGeom prst="rect">
            <a:avLst/>
          </a:prstGeom>
        </p:spPr>
      </p:pic>
      <p:pic>
        <p:nvPicPr>
          <p:cNvPr id="38" name="Picture 15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10D869A3-A7F9-C9BD-7E9D-C21FABF50C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1305" y="5639121"/>
            <a:ext cx="129389" cy="10825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6FDE31-F86F-F321-F63D-571A50463A07}"/>
              </a:ext>
            </a:extLst>
          </p:cNvPr>
          <p:cNvSpPr txBox="1"/>
          <p:nvPr/>
        </p:nvSpPr>
        <p:spPr>
          <a:xfrm>
            <a:off x="6435959" y="746842"/>
            <a:ext cx="5405346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400" b="1" dirty="0">
                <a:solidFill>
                  <a:srgbClr val="081F5C"/>
                </a:solidFill>
                <a:latin typeface="Source Sans Pro"/>
                <a:ea typeface="Source Sans Pro"/>
              </a:rPr>
              <a:t>Los entornos </a:t>
            </a:r>
            <a:r>
              <a:rPr lang="pt-BR" sz="2400" b="1" dirty="0" err="1">
                <a:solidFill>
                  <a:srgbClr val="081F5C"/>
                </a:solidFill>
                <a:latin typeface="Source Sans Pro"/>
                <a:ea typeface="Source Sans Pro"/>
              </a:rPr>
              <a:t>amigables</a:t>
            </a:r>
            <a:r>
              <a:rPr lang="pt-BR" sz="2400" b="1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sz="2400" b="1" dirty="0" err="1">
                <a:solidFill>
                  <a:srgbClr val="081F5C"/>
                </a:solidFill>
                <a:latin typeface="Source Sans Pro"/>
                <a:ea typeface="Source Sans Pro"/>
              </a:rPr>
              <a:t>con</a:t>
            </a:r>
            <a:r>
              <a:rPr lang="pt-BR" sz="2400" b="1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sz="2400" b="1" dirty="0" err="1">
                <a:solidFill>
                  <a:srgbClr val="081F5C"/>
                </a:solidFill>
                <a:latin typeface="Source Sans Pro"/>
                <a:ea typeface="Source Sans Pro"/>
              </a:rPr>
              <a:t>las</a:t>
            </a:r>
            <a:r>
              <a:rPr lang="pt-BR" sz="2400" b="1" dirty="0">
                <a:solidFill>
                  <a:srgbClr val="081F5C"/>
                </a:solidFill>
                <a:latin typeface="Source Sans Pro"/>
                <a:ea typeface="Source Sans Pro"/>
              </a:rPr>
              <a:t> personas </a:t>
            </a:r>
            <a:r>
              <a:rPr lang="pt-BR" sz="2400" b="1" dirty="0" err="1">
                <a:solidFill>
                  <a:srgbClr val="081F5C"/>
                </a:solidFill>
                <a:latin typeface="Source Sans Pro"/>
                <a:ea typeface="Source Sans Pro"/>
              </a:rPr>
              <a:t>mayores</a:t>
            </a:r>
            <a:r>
              <a:rPr lang="pt-BR" sz="2400" b="1" dirty="0">
                <a:solidFill>
                  <a:srgbClr val="081F5C"/>
                </a:solidFill>
                <a:latin typeface="Source Sans Pro"/>
                <a:ea typeface="Source Sans Pro"/>
              </a:rPr>
              <a:t> </a:t>
            </a:r>
            <a:r>
              <a:rPr lang="pt-BR" sz="2400" dirty="0" err="1">
                <a:solidFill>
                  <a:srgbClr val="081F5C"/>
                </a:solidFill>
                <a:latin typeface="Source Sans Pro"/>
                <a:ea typeface="Source Sans Pro"/>
              </a:rPr>
              <a:t>permiten</a:t>
            </a:r>
            <a:r>
              <a:rPr lang="pt-BR" sz="2400" dirty="0">
                <a:solidFill>
                  <a:srgbClr val="081F5C"/>
                </a:solidFill>
                <a:latin typeface="Source Sans Pro"/>
                <a:ea typeface="Source Sans Pro"/>
              </a:rPr>
              <a:t> a todas </a:t>
            </a:r>
            <a:r>
              <a:rPr lang="pt-BR" sz="2400" dirty="0" err="1">
                <a:solidFill>
                  <a:srgbClr val="081F5C"/>
                </a:solidFill>
                <a:latin typeface="Source Sans Pro"/>
                <a:ea typeface="Source Sans Pro"/>
              </a:rPr>
              <a:t>las</a:t>
            </a:r>
            <a:r>
              <a:rPr lang="pt-BR" sz="2400" dirty="0">
                <a:solidFill>
                  <a:srgbClr val="081F5C"/>
                </a:solidFill>
                <a:latin typeface="Source Sans Pro"/>
                <a:ea typeface="Source Sans Pro"/>
              </a:rPr>
              <a:t> personas:</a:t>
            </a:r>
          </a:p>
          <a:p>
            <a:endParaRPr lang="pt-BR" sz="2400" dirty="0">
              <a:solidFill>
                <a:srgbClr val="081F5C"/>
              </a:solidFill>
              <a:latin typeface="Source Sans Pro" panose="020B0503030403020204" pitchFamily="34" charset="0"/>
              <a:ea typeface="Yu Mincho" panose="02020400000000000000" pitchFamily="18" charset="-128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err="1">
                <a:solidFill>
                  <a:srgbClr val="081F5C"/>
                </a:solidFill>
                <a:latin typeface="Source Sans Pro"/>
                <a:ea typeface="Yu Mincho"/>
              </a:rPr>
              <a:t>envejecer</a:t>
            </a:r>
            <a:r>
              <a:rPr lang="pt-BR" sz="2400" dirty="0">
                <a:solidFill>
                  <a:srgbClr val="081F5C"/>
                </a:solidFill>
                <a:latin typeface="Source Sans Pro"/>
                <a:ea typeface="Yu Mincho"/>
              </a:rPr>
              <a:t> </a:t>
            </a:r>
            <a:r>
              <a:rPr lang="pt-BR" sz="2400" dirty="0" err="1">
                <a:solidFill>
                  <a:srgbClr val="081F5C"/>
                </a:solidFill>
                <a:latin typeface="Source Sans Pro"/>
                <a:ea typeface="Yu Mincho"/>
              </a:rPr>
              <a:t>bien</a:t>
            </a:r>
            <a:r>
              <a:rPr lang="pt-BR" sz="2400" dirty="0">
                <a:solidFill>
                  <a:srgbClr val="081F5C"/>
                </a:solidFill>
                <a:latin typeface="Source Sans Pro"/>
                <a:ea typeface="Yu Mincho"/>
              </a:rPr>
              <a:t> </a:t>
            </a:r>
            <a:r>
              <a:rPr lang="pt-BR" sz="2400" dirty="0" err="1">
                <a:solidFill>
                  <a:srgbClr val="081F5C"/>
                </a:solidFill>
                <a:latin typeface="Source Sans Pro"/>
                <a:ea typeface="Yu Mincho"/>
              </a:rPr>
              <a:t>en</a:t>
            </a:r>
            <a:r>
              <a:rPr lang="pt-BR" sz="2400" dirty="0">
                <a:solidFill>
                  <a:srgbClr val="081F5C"/>
                </a:solidFill>
                <a:latin typeface="Source Sans Pro"/>
                <a:ea typeface="Yu Mincho"/>
              </a:rPr>
              <a:t> </a:t>
            </a:r>
            <a:r>
              <a:rPr lang="pt-BR" sz="2400" dirty="0" err="1">
                <a:solidFill>
                  <a:srgbClr val="081F5C"/>
                </a:solidFill>
                <a:latin typeface="Source Sans Pro"/>
                <a:ea typeface="Yu Mincho"/>
              </a:rPr>
              <a:t>un</a:t>
            </a:r>
            <a:r>
              <a:rPr lang="pt-BR" sz="2400" dirty="0">
                <a:solidFill>
                  <a:srgbClr val="081F5C"/>
                </a:solidFill>
                <a:latin typeface="Source Sans Pro"/>
                <a:ea typeface="Yu Mincho"/>
              </a:rPr>
              <a:t> lugar </a:t>
            </a:r>
            <a:r>
              <a:rPr lang="pt-BR" sz="2400" dirty="0" err="1">
                <a:solidFill>
                  <a:srgbClr val="081F5C"/>
                </a:solidFill>
                <a:latin typeface="Source Sans Pro"/>
                <a:ea typeface="Yu Mincho"/>
              </a:rPr>
              <a:t>adecuado</a:t>
            </a:r>
            <a:r>
              <a:rPr lang="pt-BR" sz="2400" dirty="0">
                <a:solidFill>
                  <a:srgbClr val="081F5C"/>
                </a:solidFill>
                <a:latin typeface="Source Sans Pro"/>
                <a:ea typeface="Yu Mincho"/>
              </a:rPr>
              <a:t> para </a:t>
            </a:r>
            <a:r>
              <a:rPr lang="pt-BR" sz="2400" dirty="0" err="1">
                <a:solidFill>
                  <a:srgbClr val="081F5C"/>
                </a:solidFill>
                <a:latin typeface="Source Sans Pro"/>
                <a:ea typeface="Yu Mincho"/>
              </a:rPr>
              <a:t>ellas</a:t>
            </a:r>
            <a:endParaRPr lang="pt-BR" sz="2400" dirty="0">
              <a:solidFill>
                <a:srgbClr val="081F5C"/>
              </a:solidFill>
              <a:latin typeface="Source Sans Pro"/>
              <a:ea typeface="Yu Mincho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solidFill>
                  <a:srgbClr val="081F5C"/>
                </a:solidFill>
                <a:latin typeface="Source Sans Pro"/>
                <a:ea typeface="Yu Mincho"/>
              </a:rPr>
              <a:t>seguir </a:t>
            </a:r>
            <a:r>
              <a:rPr lang="pt-BR" sz="2400" dirty="0" err="1">
                <a:solidFill>
                  <a:srgbClr val="081F5C"/>
                </a:solidFill>
                <a:latin typeface="Source Sans Pro"/>
                <a:ea typeface="Yu Mincho"/>
              </a:rPr>
              <a:t>desarrollándose</a:t>
            </a:r>
            <a:r>
              <a:rPr lang="pt-BR" sz="2400" dirty="0">
                <a:solidFill>
                  <a:srgbClr val="081F5C"/>
                </a:solidFill>
                <a:latin typeface="Source Sans Pro"/>
                <a:ea typeface="Yu Mincho"/>
              </a:rPr>
              <a:t> </a:t>
            </a:r>
            <a:r>
              <a:rPr lang="pt-BR" sz="2400" dirty="0" err="1">
                <a:solidFill>
                  <a:srgbClr val="081F5C"/>
                </a:solidFill>
                <a:latin typeface="Source Sans Pro"/>
                <a:ea typeface="Yu Mincho"/>
              </a:rPr>
              <a:t>personalmente</a:t>
            </a:r>
            <a:endParaRPr lang="pt-BR" sz="2400" dirty="0">
              <a:solidFill>
                <a:srgbClr val="081F5C"/>
              </a:solidFill>
              <a:latin typeface="Source Sans Pro"/>
              <a:ea typeface="Yu Mincho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solidFill>
                  <a:srgbClr val="081F5C"/>
                </a:solidFill>
                <a:latin typeface="Source Sans Pro"/>
                <a:ea typeface="Yu Mincho"/>
              </a:rPr>
              <a:t>ser </a:t>
            </a:r>
            <a:r>
              <a:rPr lang="pt-BR" sz="2400" dirty="0" err="1">
                <a:solidFill>
                  <a:srgbClr val="081F5C"/>
                </a:solidFill>
                <a:latin typeface="Source Sans Pro"/>
                <a:ea typeface="Yu Mincho"/>
              </a:rPr>
              <a:t>incluidas</a:t>
            </a:r>
            <a:endParaRPr lang="pt-BR" sz="2400" dirty="0">
              <a:solidFill>
                <a:srgbClr val="081F5C"/>
              </a:solidFill>
              <a:latin typeface="Source Sans Pro"/>
              <a:ea typeface="Yu Mincho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solidFill>
                  <a:srgbClr val="081F5C"/>
                </a:solidFill>
                <a:latin typeface="Source Sans Pro"/>
                <a:ea typeface="Yu Mincho"/>
              </a:rPr>
              <a:t>contribuir a sus comunidades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solidFill>
                  <a:srgbClr val="081F5C"/>
                </a:solidFill>
                <a:latin typeface="Source Sans Pro"/>
                <a:ea typeface="Yu Mincho"/>
              </a:rPr>
              <a:t>disfrutar de </a:t>
            </a:r>
            <a:r>
              <a:rPr lang="pt-BR" sz="2400" dirty="0" err="1">
                <a:solidFill>
                  <a:srgbClr val="081F5C"/>
                </a:solidFill>
                <a:latin typeface="Source Sans Pro"/>
                <a:ea typeface="Yu Mincho"/>
              </a:rPr>
              <a:t>independencia</a:t>
            </a:r>
            <a:r>
              <a:rPr lang="pt-BR" sz="2400" dirty="0">
                <a:solidFill>
                  <a:srgbClr val="081F5C"/>
                </a:solidFill>
                <a:latin typeface="Source Sans Pro"/>
                <a:ea typeface="Yu Mincho"/>
              </a:rPr>
              <a:t> </a:t>
            </a:r>
            <a:r>
              <a:rPr lang="pt-BR" sz="2400" dirty="0" err="1">
                <a:solidFill>
                  <a:srgbClr val="081F5C"/>
                </a:solidFill>
                <a:latin typeface="Source Sans Pro"/>
                <a:ea typeface="Yu Mincho"/>
              </a:rPr>
              <a:t>y</a:t>
            </a:r>
            <a:r>
              <a:rPr lang="pt-BR" sz="2400" dirty="0">
                <a:solidFill>
                  <a:srgbClr val="081F5C"/>
                </a:solidFill>
                <a:latin typeface="Source Sans Pro"/>
                <a:ea typeface="Yu Mincho"/>
              </a:rPr>
              <a:t> </a:t>
            </a:r>
            <a:r>
              <a:rPr lang="pt-BR" sz="2400" dirty="0" err="1">
                <a:solidFill>
                  <a:srgbClr val="081F5C"/>
                </a:solidFill>
                <a:latin typeface="Source Sans Pro"/>
                <a:ea typeface="Yu Mincho"/>
              </a:rPr>
              <a:t>buena</a:t>
            </a:r>
            <a:r>
              <a:rPr lang="pt-BR" sz="2400" dirty="0">
                <a:solidFill>
                  <a:srgbClr val="081F5C"/>
                </a:solidFill>
                <a:latin typeface="Source Sans Pro"/>
                <a:ea typeface="Yu Mincho"/>
              </a:rPr>
              <a:t> </a:t>
            </a:r>
            <a:r>
              <a:rPr lang="pt-BR" sz="2400" dirty="0" err="1">
                <a:solidFill>
                  <a:srgbClr val="081F5C"/>
                </a:solidFill>
                <a:latin typeface="Source Sans Pro"/>
                <a:ea typeface="Yu Mincho"/>
              </a:rPr>
              <a:t>salud</a:t>
            </a:r>
            <a:endParaRPr lang="pt-BR" sz="2400" dirty="0">
              <a:solidFill>
                <a:srgbClr val="081F5C"/>
              </a:solidFill>
              <a:latin typeface="Source Sans Pro"/>
              <a:ea typeface="Yu Mincho"/>
            </a:endParaRPr>
          </a:p>
        </p:txBody>
      </p:sp>
      <p:pic>
        <p:nvPicPr>
          <p:cNvPr id="17" name="Image 16" descr="05.png">
            <a:extLst>
              <a:ext uri="{FF2B5EF4-FFF2-40B4-BE49-F238E27FC236}">
                <a16:creationId xmlns:a16="http://schemas.microsoft.com/office/drawing/2014/main" id="{FAAB8CD4-0E32-EDFD-095C-5715096793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5704"/>
          <a:stretch/>
        </p:blipFill>
        <p:spPr>
          <a:xfrm>
            <a:off x="176856" y="785506"/>
            <a:ext cx="6055404" cy="4168346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3EC5706-13E4-AA19-1534-CEAAEF34DA9B}"/>
              </a:ext>
            </a:extLst>
          </p:cNvPr>
          <p:cNvSpPr txBox="1"/>
          <p:nvPr/>
        </p:nvSpPr>
        <p:spPr>
          <a:xfrm>
            <a:off x="379326" y="1689130"/>
            <a:ext cx="11546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rgbClr val="5C82A1"/>
                </a:solidFill>
                <a:latin typeface="Source Sans Pro" panose="020B0503030403020204" pitchFamily="34" charset="77"/>
              </a:rPr>
              <a:t>Ser </a:t>
            </a:r>
            <a:r>
              <a:rPr lang="it-IT" sz="1600" dirty="0" err="1">
                <a:solidFill>
                  <a:srgbClr val="5C82A1"/>
                </a:solidFill>
                <a:latin typeface="Source Sans Pro" panose="020B0503030403020204" pitchFamily="34" charset="77"/>
              </a:rPr>
              <a:t>móvil</a:t>
            </a:r>
            <a:endParaRPr lang="it-IT" sz="1600" dirty="0">
              <a:solidFill>
                <a:srgbClr val="5C82A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2CEB5E2-E8B0-A0DF-70F0-BAA1773D929F}"/>
              </a:ext>
            </a:extLst>
          </p:cNvPr>
          <p:cNvSpPr txBox="1"/>
          <p:nvPr/>
        </p:nvSpPr>
        <p:spPr>
          <a:xfrm>
            <a:off x="0" y="2240425"/>
            <a:ext cx="15339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dirty="0" err="1">
                <a:solidFill>
                  <a:srgbClr val="FFC813"/>
                </a:solidFill>
                <a:latin typeface="Source Sans Pro" panose="020B0503030403020204" pitchFamily="34" charset="77"/>
              </a:rPr>
              <a:t>Aprender</a:t>
            </a:r>
            <a:r>
              <a:rPr lang="it-IT" sz="1600" dirty="0">
                <a:solidFill>
                  <a:srgbClr val="FFC813"/>
                </a:solidFill>
                <a:latin typeface="Source Sans Pro" panose="020B0503030403020204" pitchFamily="34" charset="77"/>
              </a:rPr>
              <a:t>, </a:t>
            </a:r>
            <a:r>
              <a:rPr lang="it-IT" sz="1600" dirty="0" err="1">
                <a:solidFill>
                  <a:srgbClr val="FFC813"/>
                </a:solidFill>
                <a:latin typeface="Source Sans Pro" panose="020B0503030403020204" pitchFamily="34" charset="77"/>
              </a:rPr>
              <a:t>crecer</a:t>
            </a:r>
            <a:r>
              <a:rPr lang="it-IT" sz="1600" dirty="0">
                <a:solidFill>
                  <a:srgbClr val="FFC813"/>
                </a:solidFill>
                <a:latin typeface="Source Sans Pro" panose="020B0503030403020204" pitchFamily="34" charset="77"/>
              </a:rPr>
              <a:t> y tomar </a:t>
            </a:r>
            <a:r>
              <a:rPr lang="it-IT" sz="1600" dirty="0" err="1">
                <a:solidFill>
                  <a:srgbClr val="FFC813"/>
                </a:solidFill>
                <a:latin typeface="Source Sans Pro" panose="020B0503030403020204" pitchFamily="34" charset="77"/>
              </a:rPr>
              <a:t>decisiones</a:t>
            </a:r>
            <a:endParaRPr lang="it-IT" sz="1600" dirty="0">
              <a:solidFill>
                <a:srgbClr val="FFC813"/>
              </a:solidFill>
              <a:latin typeface="Source Sans Pro" panose="020B0503030403020204" pitchFamily="34" charset="77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A96D393-7A4B-3544-080D-23E52CB428AB}"/>
              </a:ext>
            </a:extLst>
          </p:cNvPr>
          <p:cNvSpPr txBox="1"/>
          <p:nvPr/>
        </p:nvSpPr>
        <p:spPr>
          <a:xfrm>
            <a:off x="70136" y="3310290"/>
            <a:ext cx="20487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dirty="0" err="1">
                <a:solidFill>
                  <a:srgbClr val="0093D5"/>
                </a:solidFill>
                <a:latin typeface="Source Sans Pro" panose="020B0503030403020204" pitchFamily="34" charset="77"/>
              </a:rPr>
              <a:t>Satisfacer</a:t>
            </a:r>
            <a:r>
              <a:rPr lang="it-IT" sz="1600" dirty="0">
                <a:solidFill>
                  <a:srgbClr val="0093D5"/>
                </a:solidFill>
                <a:latin typeface="Source Sans Pro" panose="020B0503030403020204" pitchFamily="34" charset="77"/>
              </a:rPr>
              <a:t> </a:t>
            </a:r>
            <a:r>
              <a:rPr lang="it-IT" sz="1600" dirty="0" err="1">
                <a:solidFill>
                  <a:srgbClr val="0093D5"/>
                </a:solidFill>
                <a:latin typeface="Source Sans Pro" panose="020B0503030403020204" pitchFamily="34" charset="77"/>
              </a:rPr>
              <a:t>las</a:t>
            </a:r>
            <a:r>
              <a:rPr lang="it-IT" sz="1600" dirty="0">
                <a:solidFill>
                  <a:srgbClr val="0093D5"/>
                </a:solidFill>
                <a:latin typeface="Source Sans Pro" panose="020B0503030403020204" pitchFamily="34" charset="77"/>
              </a:rPr>
              <a:t> </a:t>
            </a:r>
            <a:r>
              <a:rPr lang="it-IT" sz="1600" dirty="0" err="1">
                <a:solidFill>
                  <a:srgbClr val="0093D5"/>
                </a:solidFill>
                <a:latin typeface="Source Sans Pro" panose="020B0503030403020204" pitchFamily="34" charset="77"/>
              </a:rPr>
              <a:t>necesidades</a:t>
            </a:r>
            <a:r>
              <a:rPr lang="it-IT" sz="1600" dirty="0">
                <a:solidFill>
                  <a:srgbClr val="0093D5"/>
                </a:solidFill>
                <a:latin typeface="Source Sans Pro" panose="020B0503030403020204" pitchFamily="34" charset="77"/>
              </a:rPr>
              <a:t> </a:t>
            </a:r>
            <a:r>
              <a:rPr lang="it-IT" sz="1600" dirty="0" err="1">
                <a:solidFill>
                  <a:srgbClr val="0093D5"/>
                </a:solidFill>
                <a:latin typeface="Source Sans Pro" panose="020B0503030403020204" pitchFamily="34" charset="77"/>
              </a:rPr>
              <a:t>básicas</a:t>
            </a:r>
            <a:endParaRPr lang="it-IT" sz="1600" dirty="0">
              <a:solidFill>
                <a:srgbClr val="0093D5"/>
              </a:solidFill>
              <a:latin typeface="Source Sans Pro" panose="020B0503030403020204" pitchFamily="34" charset="77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9C13E885-62E4-F294-3458-C6A47B399C8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1" y="4525119"/>
            <a:ext cx="765387" cy="1783497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4CF505D-2FED-522A-A1EE-E5A45FE9E946}"/>
              </a:ext>
            </a:extLst>
          </p:cNvPr>
          <p:cNvSpPr txBox="1"/>
          <p:nvPr/>
        </p:nvSpPr>
        <p:spPr>
          <a:xfrm>
            <a:off x="4764268" y="1576112"/>
            <a:ext cx="16421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F5887C"/>
                </a:solidFill>
                <a:latin typeface="Source Sans Pro" panose="020B0503030403020204" pitchFamily="34" charset="77"/>
              </a:rPr>
              <a:t>Construir</a:t>
            </a:r>
            <a:r>
              <a:rPr lang="it-IT" sz="1600" dirty="0">
                <a:solidFill>
                  <a:srgbClr val="F5887C"/>
                </a:solidFill>
                <a:latin typeface="Source Sans Pro" panose="020B0503030403020204" pitchFamily="34" charset="77"/>
              </a:rPr>
              <a:t> y mantener </a:t>
            </a:r>
            <a:r>
              <a:rPr lang="it-IT" sz="1600" dirty="0" err="1">
                <a:solidFill>
                  <a:srgbClr val="F5887C"/>
                </a:solidFill>
                <a:latin typeface="Source Sans Pro" panose="020B0503030403020204" pitchFamily="34" charset="77"/>
              </a:rPr>
              <a:t>relaciones</a:t>
            </a:r>
            <a:endParaRPr lang="it-IT" sz="1600" dirty="0">
              <a:solidFill>
                <a:srgbClr val="F5887C"/>
              </a:solidFill>
              <a:latin typeface="Source Sans Pro" panose="020B0503030403020204" pitchFamily="34" charset="77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15F6681-5294-0436-C1C8-6BBCC3BBBBAC}"/>
              </a:ext>
            </a:extLst>
          </p:cNvPr>
          <p:cNvSpPr txBox="1"/>
          <p:nvPr/>
        </p:nvSpPr>
        <p:spPr>
          <a:xfrm>
            <a:off x="4682358" y="2611045"/>
            <a:ext cx="11546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892C2F"/>
                </a:solidFill>
                <a:latin typeface="Source Sans Pro" panose="020B0503030403020204" pitchFamily="34" charset="77"/>
              </a:rPr>
              <a:t>Contribuir</a:t>
            </a:r>
          </a:p>
        </p:txBody>
      </p:sp>
    </p:spTree>
    <p:extLst>
      <p:ext uri="{BB962C8B-B14F-4D97-AF65-F5344CB8AC3E}">
        <p14:creationId xmlns:p14="http://schemas.microsoft.com/office/powerpoint/2010/main" val="271687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542DD34-C73B-3D1D-DC99-92E6A5E3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6" y="182982"/>
            <a:ext cx="12216366" cy="6844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59CB6A-D40A-7CD2-1BF1-0475E9A844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512" y="4201885"/>
            <a:ext cx="1731537" cy="2457041"/>
          </a:xfrm>
          <a:prstGeom prst="rect">
            <a:avLst/>
          </a:prstGeom>
        </p:spPr>
      </p:pic>
      <p:pic>
        <p:nvPicPr>
          <p:cNvPr id="9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2441E805-4E70-5ED3-4B61-5D8FAD5256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2372">
            <a:off x="10211996" y="6118243"/>
            <a:ext cx="675209" cy="423074"/>
          </a:xfrm>
          <a:prstGeom prst="rect">
            <a:avLst/>
          </a:prstGeom>
        </p:spPr>
      </p:pic>
      <p:pic>
        <p:nvPicPr>
          <p:cNvPr id="14" name="Picture 13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F0C2B3A3-4A61-1664-03B0-CD8C9FC22D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4336" flipH="1">
            <a:off x="1782985" y="5789246"/>
            <a:ext cx="338046" cy="321556"/>
          </a:xfrm>
          <a:prstGeom prst="rect">
            <a:avLst/>
          </a:prstGeom>
        </p:spPr>
      </p:pic>
      <p:pic>
        <p:nvPicPr>
          <p:cNvPr id="15" name="Picture 14" descr="A picture containing text, light, dark, sign&#10;&#10;Description automatically generated">
            <a:extLst>
              <a:ext uri="{FF2B5EF4-FFF2-40B4-BE49-F238E27FC236}">
                <a16:creationId xmlns:a16="http://schemas.microsoft.com/office/drawing/2014/main" id="{8ABE8058-5E5C-B3E9-A5F8-E993966842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0640">
            <a:off x="795702" y="5455828"/>
            <a:ext cx="949836" cy="732731"/>
          </a:xfrm>
          <a:prstGeom prst="rect">
            <a:avLst/>
          </a:prstGeom>
        </p:spPr>
      </p:pic>
      <p:pic>
        <p:nvPicPr>
          <p:cNvPr id="16" name="Picture 15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3D0D245B-323F-8A4C-160E-087E12DE6F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1475" y="5550557"/>
            <a:ext cx="129389" cy="10825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6FDE31-F86F-F321-F63D-571A50463A07}"/>
              </a:ext>
            </a:extLst>
          </p:cNvPr>
          <p:cNvSpPr txBox="1"/>
          <p:nvPr/>
        </p:nvSpPr>
        <p:spPr>
          <a:xfrm>
            <a:off x="763764" y="761752"/>
            <a:ext cx="5555165" cy="36317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Los entornos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amigables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con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las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personas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mayores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benefician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a todos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los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miembros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de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comunidad</a:t>
            </a:r>
            <a:r>
              <a:rPr lang="pt-BR" sz="23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al eliminar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barreras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físicas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y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sociales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y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fomentar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inclusión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.</a:t>
            </a:r>
          </a:p>
          <a:p>
            <a:endParaRPr lang="pt-BR" sz="2300" kern="100" dirty="0">
              <a:solidFill>
                <a:srgbClr val="081F5C"/>
              </a:solidFill>
              <a:latin typeface="Source Sans Pro"/>
              <a:ea typeface="Source Sans Pro"/>
              <a:cs typeface="Times New Roman"/>
            </a:endParaRPr>
          </a:p>
          <a:p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Esto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no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sólo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beneficia a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las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personas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mayores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.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También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mejora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accesibilidad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, aborda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las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desigualdades de género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y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ayuda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a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desarrollar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resiliencia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de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las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comunidades ante </a:t>
            </a:r>
            <a:r>
              <a:rPr lang="pt-BR" sz="23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emergencias</a:t>
            </a:r>
            <a:r>
              <a:rPr lang="pt-BR" sz="23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.</a:t>
            </a:r>
          </a:p>
        </p:txBody>
      </p:sp>
      <p:pic>
        <p:nvPicPr>
          <p:cNvPr id="7" name="Picture 6" descr="A person sitting on a bus&#10;&#10;Description automatically generated with medium confidence">
            <a:extLst>
              <a:ext uri="{FF2B5EF4-FFF2-40B4-BE49-F238E27FC236}">
                <a16:creationId xmlns:a16="http://schemas.microsoft.com/office/drawing/2014/main" id="{191DFCF7-CBA6-EBBE-22E2-B7BEBC2B12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273" y="886587"/>
            <a:ext cx="4307591" cy="4401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9813B753-FC59-9CDA-4DC8-8A00997120E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1" y="4525119"/>
            <a:ext cx="765387" cy="17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542DD34-C73B-3D1D-DC99-92E6A5E3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6" y="182982"/>
            <a:ext cx="12216366" cy="6844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59CB6A-D40A-7CD2-1BF1-0475E9A844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512" y="4201885"/>
            <a:ext cx="1731537" cy="2457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C4AF33-33CB-E789-C050-3C7F7C1358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1" y="4525119"/>
            <a:ext cx="765387" cy="1783497"/>
          </a:xfrm>
          <a:prstGeom prst="rect">
            <a:avLst/>
          </a:prstGeom>
        </p:spPr>
      </p:pic>
      <p:pic>
        <p:nvPicPr>
          <p:cNvPr id="9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2441E805-4E70-5ED3-4B61-5D8FAD5256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2372">
            <a:off x="10211996" y="6118243"/>
            <a:ext cx="675209" cy="423074"/>
          </a:xfrm>
          <a:prstGeom prst="rect">
            <a:avLst/>
          </a:prstGeom>
        </p:spPr>
      </p:pic>
      <p:pic>
        <p:nvPicPr>
          <p:cNvPr id="14" name="Picture 13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F0C2B3A3-4A61-1664-03B0-CD8C9FC22D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4336" flipH="1">
            <a:off x="1782985" y="5789246"/>
            <a:ext cx="338046" cy="321556"/>
          </a:xfrm>
          <a:prstGeom prst="rect">
            <a:avLst/>
          </a:prstGeom>
        </p:spPr>
      </p:pic>
      <p:pic>
        <p:nvPicPr>
          <p:cNvPr id="15" name="Picture 14" descr="A picture containing text, light, dark, sign&#10;&#10;Description automatically generated">
            <a:extLst>
              <a:ext uri="{FF2B5EF4-FFF2-40B4-BE49-F238E27FC236}">
                <a16:creationId xmlns:a16="http://schemas.microsoft.com/office/drawing/2014/main" id="{8ABE8058-5E5C-B3E9-A5F8-E993966842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0640">
            <a:off x="795702" y="5455828"/>
            <a:ext cx="949836" cy="732731"/>
          </a:xfrm>
          <a:prstGeom prst="rect">
            <a:avLst/>
          </a:prstGeom>
        </p:spPr>
      </p:pic>
      <p:pic>
        <p:nvPicPr>
          <p:cNvPr id="16" name="Picture 15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3D0D245B-323F-8A4C-160E-087E12DE6F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1475" y="5550557"/>
            <a:ext cx="129389" cy="10825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6FDE31-F86F-F321-F63D-571A50463A07}"/>
              </a:ext>
            </a:extLst>
          </p:cNvPr>
          <p:cNvSpPr txBox="1"/>
          <p:nvPr/>
        </p:nvSpPr>
        <p:spPr>
          <a:xfrm>
            <a:off x="4753864" y="927441"/>
            <a:ext cx="6058848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La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creación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de entornos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amigables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con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las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personas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mayores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es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también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una de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las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áreas de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acción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de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la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</a:t>
            </a:r>
            <a:r>
              <a:rPr lang="pt-BR" sz="2400" b="1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Década de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las</a:t>
            </a:r>
            <a:r>
              <a:rPr lang="pt-BR" sz="2400" b="1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Naciones</a:t>
            </a:r>
            <a:r>
              <a:rPr lang="pt-BR" sz="2400" b="1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Unidas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del</a:t>
            </a:r>
            <a:r>
              <a:rPr lang="pt-BR" sz="2400" b="1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Envejecimiento</a:t>
            </a:r>
            <a:r>
              <a:rPr lang="pt-BR" sz="2400" b="1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Saludable</a:t>
            </a:r>
            <a:r>
              <a:rPr lang="pt-BR" sz="2400" b="1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(2021-2030).</a:t>
            </a:r>
            <a:endParaRPr lang="pt-BR" sz="2400" b="1" dirty="0">
              <a:latin typeface="Source Sans Pro" panose="020B0503030403020204" pitchFamily="34" charset="77"/>
              <a:ea typeface="Calibri" panose="020F0502020204030204"/>
              <a:cs typeface="Calibri" panose="020F0502020204030204"/>
            </a:endParaRPr>
          </a:p>
          <a:p>
            <a:endParaRPr lang="pt-BR" sz="2400" dirty="0">
              <a:latin typeface="Source Sans Pro" panose="020B0503030403020204" pitchFamily="34" charset="77"/>
              <a:ea typeface="Calibri" panose="020F0502020204030204"/>
              <a:cs typeface="Calibri" panose="020F0502020204030204"/>
            </a:endParaRPr>
          </a:p>
          <a:p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La Década está alineada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con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la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Agenda 2030 para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el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Desarrollo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Sostenible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y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el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compromiso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de todos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los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Estados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Miembros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de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mejorar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las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vidas de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las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generaciones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actuales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y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 futuras de personas </a:t>
            </a:r>
            <a:r>
              <a:rPr lang="pt-BR" sz="2400" kern="100" dirty="0" err="1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mayores</a:t>
            </a:r>
            <a:r>
              <a:rPr lang="pt-BR" sz="2400" kern="100" dirty="0">
                <a:solidFill>
                  <a:srgbClr val="081F5C"/>
                </a:solidFill>
                <a:latin typeface="Source Sans Pro" panose="020B0503030403020204" pitchFamily="34" charset="77"/>
                <a:ea typeface="+mn-lt"/>
                <a:cs typeface="+mn-lt"/>
              </a:rPr>
              <a:t>.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B942920-3F5E-8D96-53C9-0F6A06B5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6300" y="2930894"/>
            <a:ext cx="2361829" cy="187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Elementi grafici, Carattere, grafica, design&#10;&#10;Descrizione generata automaticamente">
            <a:extLst>
              <a:ext uri="{FF2B5EF4-FFF2-40B4-BE49-F238E27FC236}">
                <a16:creationId xmlns:a16="http://schemas.microsoft.com/office/drawing/2014/main" id="{BA548003-809E-6D37-DDD6-17A3F23124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73" y="1441809"/>
            <a:ext cx="3647084" cy="10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941824BB-0294-4EC7-8AA2-6726DF4A7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981"/>
            <a:ext cx="12227880" cy="6850800"/>
          </a:xfrm>
          <a:prstGeom prst="rect">
            <a:avLst/>
          </a:prstGeom>
        </p:spPr>
      </p:pic>
      <p:pic>
        <p:nvPicPr>
          <p:cNvPr id="28" name="Picture 13" descr="Diagram&#10;&#10;Description automatically generated">
            <a:extLst>
              <a:ext uri="{FF2B5EF4-FFF2-40B4-BE49-F238E27FC236}">
                <a16:creationId xmlns:a16="http://schemas.microsoft.com/office/drawing/2014/main" id="{31BB2AEA-78B8-E10C-E97B-8A0C4DA960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325" y="535468"/>
            <a:ext cx="6109528" cy="6139550"/>
          </a:xfrm>
          <a:prstGeom prst="rect">
            <a:avLst/>
          </a:prstGeom>
        </p:spPr>
      </p:pic>
      <p:pic>
        <p:nvPicPr>
          <p:cNvPr id="10" name="Picture 9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8B272EE6-8708-DAA9-5538-F020DAF19A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2372">
            <a:off x="10953246" y="6185015"/>
            <a:ext cx="675209" cy="423074"/>
          </a:xfrm>
          <a:prstGeom prst="rect">
            <a:avLst/>
          </a:prstGeom>
        </p:spPr>
      </p:pic>
      <p:pic>
        <p:nvPicPr>
          <p:cNvPr id="11" name="Picture 10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B3E326F7-7D5B-EE13-4FA5-2008888AF0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4336" flipH="1">
            <a:off x="1259556" y="5854859"/>
            <a:ext cx="338046" cy="321556"/>
          </a:xfrm>
          <a:prstGeom prst="rect">
            <a:avLst/>
          </a:prstGeom>
        </p:spPr>
      </p:pic>
      <p:pic>
        <p:nvPicPr>
          <p:cNvPr id="12" name="Picture 11" descr="A picture containing text, light, dark, sign&#10;&#10;Description automatically generated">
            <a:extLst>
              <a:ext uri="{FF2B5EF4-FFF2-40B4-BE49-F238E27FC236}">
                <a16:creationId xmlns:a16="http://schemas.microsoft.com/office/drawing/2014/main" id="{CB078B64-FBEB-CED8-4C4F-BC786F3330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3632">
            <a:off x="220833" y="5531251"/>
            <a:ext cx="949836" cy="732731"/>
          </a:xfrm>
          <a:prstGeom prst="rect">
            <a:avLst/>
          </a:prstGeom>
        </p:spPr>
      </p:pic>
      <p:pic>
        <p:nvPicPr>
          <p:cNvPr id="13" name="Picture 1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BE3EB2D1-11EF-11AC-8CFB-4640F8D690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7537" y="5592463"/>
            <a:ext cx="129389" cy="1082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C206D8-3ADB-B2E2-70C3-4FC3CD688402}"/>
              </a:ext>
            </a:extLst>
          </p:cNvPr>
          <p:cNvSpPr txBox="1"/>
          <p:nvPr/>
        </p:nvSpPr>
        <p:spPr>
          <a:xfrm>
            <a:off x="469844" y="742526"/>
            <a:ext cx="5648481" cy="43242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5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Desarrollar</a:t>
            </a:r>
            <a:r>
              <a:rPr lang="pt-BR" sz="25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ciudades</a:t>
            </a:r>
            <a:r>
              <a:rPr lang="pt-BR" sz="25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y</a:t>
            </a:r>
            <a:r>
              <a:rPr lang="pt-BR" sz="25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comunidades </a:t>
            </a:r>
            <a:r>
              <a:rPr lang="pt-BR" sz="25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amigables</a:t>
            </a:r>
            <a:r>
              <a:rPr lang="pt-BR" sz="25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con</a:t>
            </a:r>
            <a:r>
              <a:rPr lang="pt-BR" sz="25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las</a:t>
            </a:r>
            <a:r>
              <a:rPr lang="pt-BR" sz="25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personas </a:t>
            </a:r>
            <a:r>
              <a:rPr lang="pt-BR" sz="25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mayores</a:t>
            </a:r>
            <a:r>
              <a:rPr lang="pt-BR" sz="25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es una forma </a:t>
            </a:r>
            <a:r>
              <a:rPr lang="pt-BR" sz="25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comprobada</a:t>
            </a:r>
            <a:r>
              <a:rPr lang="pt-BR" sz="25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de </a:t>
            </a:r>
            <a:r>
              <a:rPr lang="pt-BR" sz="25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crear</a:t>
            </a:r>
            <a:r>
              <a:rPr lang="pt-BR" sz="25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entornos </a:t>
            </a:r>
            <a:r>
              <a:rPr lang="pt-BR" sz="25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amigables</a:t>
            </a:r>
            <a:r>
              <a:rPr lang="pt-BR" sz="25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con</a:t>
            </a:r>
            <a:r>
              <a:rPr lang="pt-BR" sz="25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las</a:t>
            </a:r>
            <a:r>
              <a:rPr lang="pt-BR" sz="25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personas </a:t>
            </a:r>
            <a:r>
              <a:rPr lang="pt-BR" sz="25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mayores</a:t>
            </a:r>
            <a:r>
              <a:rPr lang="pt-BR" sz="25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.</a:t>
            </a:r>
          </a:p>
          <a:p>
            <a:endParaRPr lang="pt-BR" sz="2500" b="1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Las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ciudades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y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comunidades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amigables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con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las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personas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mayores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mejoran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el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acceso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a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servicios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clave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y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permiten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que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las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personas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sean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y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hagan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lo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que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valoran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a través de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acciones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en</a:t>
            </a:r>
            <a:r>
              <a:rPr lang="pt-BR" sz="25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5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ocho</a:t>
            </a:r>
            <a:r>
              <a:rPr lang="pt-BR" sz="25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es-ES" sz="25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ámbitos</a:t>
            </a:r>
            <a:r>
              <a:rPr lang="es-ES" sz="25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:</a:t>
            </a:r>
            <a:endParaRPr lang="pt-BR" sz="2500" b="1" dirty="0">
              <a:latin typeface="Source Sans Pro"/>
              <a:ea typeface="Source Sans Pro"/>
              <a:cs typeface="Times New Roman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A3F501D-C6EB-E08E-D4F7-A75A7CBB378D}"/>
              </a:ext>
            </a:extLst>
          </p:cNvPr>
          <p:cNvSpPr txBox="1"/>
          <p:nvPr/>
        </p:nvSpPr>
        <p:spPr>
          <a:xfrm rot="4181963">
            <a:off x="7953257" y="2096314"/>
            <a:ext cx="1264253" cy="276999"/>
          </a:xfrm>
          <a:prstGeom prst="rect">
            <a:avLst/>
          </a:prstGeom>
          <a:solidFill>
            <a:srgbClr val="F5A81C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>
                <a:solidFill>
                  <a:srgbClr val="081F5C"/>
                </a:solidFill>
                <a:latin typeface="Source Sans Pro Semibold" panose="020B0503030403020204" pitchFamily="34" charset="77"/>
              </a:rPr>
              <a:t>TRANSPORTE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437A2C-2F3E-8973-277D-F260AEED89BC}"/>
              </a:ext>
            </a:extLst>
          </p:cNvPr>
          <p:cNvSpPr txBox="1"/>
          <p:nvPr/>
        </p:nvSpPr>
        <p:spPr>
          <a:xfrm rot="17484023">
            <a:off x="9083180" y="2101130"/>
            <a:ext cx="1290525" cy="276999"/>
          </a:xfrm>
          <a:prstGeom prst="rect">
            <a:avLst/>
          </a:prstGeom>
          <a:solidFill>
            <a:srgbClr val="F5A81C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81F5C"/>
                </a:solidFill>
                <a:latin typeface="Source Sans Pro Semibold" panose="020B0503030403020204" pitchFamily="34" charset="77"/>
              </a:rPr>
              <a:t>VIVIENDA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15E1B7-E20B-22EF-2C99-2B369B6193B1}"/>
              </a:ext>
            </a:extLst>
          </p:cNvPr>
          <p:cNvSpPr txBox="1"/>
          <p:nvPr/>
        </p:nvSpPr>
        <p:spPr>
          <a:xfrm rot="20277807">
            <a:off x="9891754" y="2849423"/>
            <a:ext cx="1286908" cy="461665"/>
          </a:xfrm>
          <a:prstGeom prst="rect">
            <a:avLst/>
          </a:prstGeom>
          <a:solidFill>
            <a:srgbClr val="F5A81C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81F5C"/>
                </a:solidFill>
                <a:latin typeface="Source Sans Pro Semibold" panose="020B0503030403020204" pitchFamily="34" charset="77"/>
              </a:rPr>
              <a:t>PARTICIPACIÓN SOCIAL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0F4EEE-4240-F841-0B96-00E2082736FA}"/>
              </a:ext>
            </a:extLst>
          </p:cNvPr>
          <p:cNvSpPr txBox="1"/>
          <p:nvPr/>
        </p:nvSpPr>
        <p:spPr>
          <a:xfrm rot="1513386">
            <a:off x="9877436" y="3865483"/>
            <a:ext cx="1315542" cy="646331"/>
          </a:xfrm>
          <a:prstGeom prst="rect">
            <a:avLst/>
          </a:prstGeom>
          <a:solidFill>
            <a:srgbClr val="F5A81C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81F5C"/>
                </a:solidFill>
                <a:latin typeface="Source Sans Pro Semibold" panose="020B0503030403020204" pitchFamily="34" charset="77"/>
              </a:rPr>
              <a:t>RESPETO E INCLUSIÓN SOCIAL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367DD6-76BC-BCD1-A06D-3C550E7B6427}"/>
              </a:ext>
            </a:extLst>
          </p:cNvPr>
          <p:cNvSpPr txBox="1"/>
          <p:nvPr/>
        </p:nvSpPr>
        <p:spPr>
          <a:xfrm rot="4179339">
            <a:off x="9048278" y="4805629"/>
            <a:ext cx="1429972" cy="461665"/>
          </a:xfrm>
          <a:prstGeom prst="rect">
            <a:avLst/>
          </a:prstGeom>
          <a:solidFill>
            <a:srgbClr val="F5A81C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81F5C"/>
                </a:solidFill>
                <a:latin typeface="Source Sans Pro Semibold" panose="020B0503030403020204" pitchFamily="34" charset="77"/>
              </a:rPr>
              <a:t>PARTICIPACIÓN  CÍVICA Y EMPLEO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C02D8A-9BFD-2789-A687-D03B4ADD6F26}"/>
              </a:ext>
            </a:extLst>
          </p:cNvPr>
          <p:cNvSpPr txBox="1"/>
          <p:nvPr/>
        </p:nvSpPr>
        <p:spPr>
          <a:xfrm rot="17524310">
            <a:off x="7944778" y="4775667"/>
            <a:ext cx="1265926" cy="461665"/>
          </a:xfrm>
          <a:prstGeom prst="rect">
            <a:avLst/>
          </a:prstGeom>
          <a:solidFill>
            <a:srgbClr val="F5A81C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>
                <a:solidFill>
                  <a:srgbClr val="081F5C"/>
                </a:solidFill>
                <a:latin typeface="Source Sans Pro Semibold" panose="020B0503030403020204" pitchFamily="34" charset="77"/>
              </a:rPr>
              <a:t>COMUNICACIÓN E INFORMACIÓN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270DA1-94E1-4B30-C2F4-B2874581275B}"/>
              </a:ext>
            </a:extLst>
          </p:cNvPr>
          <p:cNvSpPr txBox="1"/>
          <p:nvPr/>
        </p:nvSpPr>
        <p:spPr>
          <a:xfrm rot="20415662">
            <a:off x="6949888" y="3855544"/>
            <a:ext cx="1490926" cy="600164"/>
          </a:xfrm>
          <a:prstGeom prst="rect">
            <a:avLst/>
          </a:prstGeom>
          <a:solidFill>
            <a:srgbClr val="F5A81C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>
                <a:solidFill>
                  <a:srgbClr val="081F5C"/>
                </a:solidFill>
                <a:latin typeface="Source Sans Pro Semibold" panose="020B0503030403020204" pitchFamily="34" charset="77"/>
              </a:rPr>
              <a:t>APOYO COMUNITARIO Y SERVICIOS DE SALUD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3CB9D22-821E-25CF-902B-74BA697E654F}"/>
              </a:ext>
            </a:extLst>
          </p:cNvPr>
          <p:cNvSpPr txBox="1"/>
          <p:nvPr/>
        </p:nvSpPr>
        <p:spPr>
          <a:xfrm rot="1551773">
            <a:off x="7096891" y="2671945"/>
            <a:ext cx="1329934" cy="646331"/>
          </a:xfrm>
          <a:prstGeom prst="rect">
            <a:avLst/>
          </a:prstGeom>
          <a:solidFill>
            <a:srgbClr val="F5A81C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>
                <a:solidFill>
                  <a:srgbClr val="081F5C"/>
                </a:solidFill>
                <a:latin typeface="Source Sans Pro Semibold" panose="020B0503030403020204" pitchFamily="34" charset="77"/>
              </a:rPr>
              <a:t>ESPACIOS AL AIRE LIBRE Y EDIFICIOS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D839C14-9FA2-8A01-1ECA-24AE93AA4ACA}"/>
              </a:ext>
            </a:extLst>
          </p:cNvPr>
          <p:cNvSpPr txBox="1"/>
          <p:nvPr/>
        </p:nvSpPr>
        <p:spPr>
          <a:xfrm>
            <a:off x="8593411" y="3142285"/>
            <a:ext cx="1143681" cy="938719"/>
          </a:xfrm>
          <a:prstGeom prst="rect">
            <a:avLst/>
          </a:prstGeom>
          <a:solidFill>
            <a:srgbClr val="1F2B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Source Sans Pro Semibold" panose="020B0503030403020204" pitchFamily="34" charset="77"/>
              </a:rPr>
              <a:t>CIUDAD O COMUNIDAD AMIGABLE CON LAS PERSONAS MAYORES</a:t>
            </a:r>
          </a:p>
        </p:txBody>
      </p:sp>
    </p:spTree>
    <p:extLst>
      <p:ext uri="{BB962C8B-B14F-4D97-AF65-F5344CB8AC3E}">
        <p14:creationId xmlns:p14="http://schemas.microsoft.com/office/powerpoint/2010/main" val="246668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C206D8-3ADB-B2E2-70C3-4FC3CD688402}"/>
              </a:ext>
            </a:extLst>
          </p:cNvPr>
          <p:cNvSpPr txBox="1"/>
          <p:nvPr/>
        </p:nvSpPr>
        <p:spPr>
          <a:xfrm>
            <a:off x="610108" y="420198"/>
            <a:ext cx="10944074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Los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beneficios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los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demuestra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diariamente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Red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Mundial de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OMS de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Ciudades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y Comunidades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Amigables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con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las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Personas </a:t>
            </a:r>
            <a:r>
              <a:rPr lang="pt-BR" sz="24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Mayores</a:t>
            </a:r>
            <a:r>
              <a:rPr lang="pt-BR" sz="24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, 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que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cuenta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con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más de 1500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miembros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en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51 países, todos comprometidos a ser más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amigables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con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las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personas </a:t>
            </a:r>
            <a:r>
              <a:rPr lang="pt-BR" sz="24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mayores</a:t>
            </a:r>
            <a:r>
              <a:rPr lang="pt-BR" sz="24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.</a:t>
            </a:r>
          </a:p>
        </p:txBody>
      </p:sp>
      <p:pic>
        <p:nvPicPr>
          <p:cNvPr id="5" name="Picture 2" descr="Qr code&#10;&#10;Description automatically generated">
            <a:extLst>
              <a:ext uri="{FF2B5EF4-FFF2-40B4-BE49-F238E27FC236}">
                <a16:creationId xmlns:a16="http://schemas.microsoft.com/office/drawing/2014/main" id="{432C8DA7-7343-ECE3-14CD-0C5BC3C2CF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770" y="3058627"/>
            <a:ext cx="3230777" cy="3230777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5B714A2-6776-7B6F-60C3-2F6AF12749C7}"/>
              </a:ext>
            </a:extLst>
          </p:cNvPr>
          <p:cNvSpPr txBox="1"/>
          <p:nvPr/>
        </p:nvSpPr>
        <p:spPr>
          <a:xfrm>
            <a:off x="8484792" y="2425796"/>
            <a:ext cx="3082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kern="100" dirty="0" err="1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Conozca</a:t>
            </a:r>
            <a:r>
              <a:rPr lang="en-GB" sz="20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más</a:t>
            </a:r>
            <a:r>
              <a:rPr lang="en-GB" sz="20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acerca</a:t>
            </a:r>
            <a:r>
              <a:rPr lang="en-GB" sz="20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de la Red Mundial </a:t>
            </a:r>
            <a:r>
              <a:rPr lang="en-GB" sz="2000" b="1" kern="100" dirty="0" err="1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aquí</a:t>
            </a:r>
            <a:r>
              <a:rPr lang="en-GB" sz="20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:</a:t>
            </a:r>
            <a:endParaRPr lang="en-GB" sz="2000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" name="Immagine 3" descr="Immagine che contiene mappa, testo, atlante&#10;&#10;Descrizione generata automaticamente">
            <a:extLst>
              <a:ext uri="{FF2B5EF4-FFF2-40B4-BE49-F238E27FC236}">
                <a16:creationId xmlns:a16="http://schemas.microsoft.com/office/drawing/2014/main" id="{F1A815CE-89AC-AA22-AB76-2DE3898741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890" y="2280890"/>
            <a:ext cx="7305870" cy="41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4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EBE1F9BC-EC15-A396-0F9E-1AEAFE5B0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4405" y="544475"/>
            <a:ext cx="7291248" cy="5814770"/>
          </a:xfrm>
          <a:prstGeom prst="rect">
            <a:avLst/>
          </a:prstGeom>
          <a:effectLst>
            <a:outerShdw blurRad="281837" dir="2700000" sx="100880" sy="100880" algn="tl" rotWithShape="0">
              <a:prstClr val="black">
                <a:alpha val="26902"/>
              </a:prstClr>
            </a:outerShdw>
          </a:effec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868E74F3-3F68-5D6E-803D-A62EF039F32A}"/>
              </a:ext>
            </a:extLst>
          </p:cNvPr>
          <p:cNvSpPr txBox="1"/>
          <p:nvPr/>
        </p:nvSpPr>
        <p:spPr>
          <a:xfrm>
            <a:off x="469845" y="498755"/>
            <a:ext cx="3492556" cy="38164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2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Por </a:t>
            </a:r>
            <a:r>
              <a:rPr lang="pt-BR" sz="22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ejemplo</a:t>
            </a:r>
            <a:r>
              <a:rPr lang="pt-BR" sz="22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, </a:t>
            </a:r>
            <a:r>
              <a:rPr lang="pt-BR" sz="22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</a:t>
            </a:r>
            <a:r>
              <a:rPr lang="pt-BR" sz="22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Base de </a:t>
            </a:r>
            <a:r>
              <a:rPr lang="pt-BR" sz="22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datos</a:t>
            </a:r>
            <a:r>
              <a:rPr lang="pt-BR" sz="22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global de </a:t>
            </a:r>
            <a:r>
              <a:rPr lang="pt-BR" sz="22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prácticas</a:t>
            </a:r>
            <a:r>
              <a:rPr lang="pt-BR" sz="22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2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amigables</a:t>
            </a:r>
            <a:r>
              <a:rPr lang="pt-BR" sz="22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2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con</a:t>
            </a:r>
            <a:r>
              <a:rPr lang="pt-BR" sz="22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2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las</a:t>
            </a:r>
            <a:r>
              <a:rPr lang="pt-BR" sz="22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personas </a:t>
            </a:r>
            <a:r>
              <a:rPr lang="pt-BR" sz="2200" b="1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mayores</a:t>
            </a:r>
            <a:r>
              <a:rPr lang="pt-BR" sz="2200" b="1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2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presenta más de 700 </a:t>
            </a:r>
            <a:r>
              <a:rPr lang="pt-BR" sz="22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actividades</a:t>
            </a:r>
            <a:r>
              <a:rPr lang="pt-BR" sz="22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concretas implementadas por </a:t>
            </a:r>
            <a:r>
              <a:rPr lang="pt-BR" sz="22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miembros</a:t>
            </a:r>
            <a:r>
              <a:rPr lang="pt-BR" sz="22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de </a:t>
            </a:r>
            <a:r>
              <a:rPr lang="pt-BR" sz="22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la</a:t>
            </a:r>
            <a:r>
              <a:rPr lang="pt-BR" sz="22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</a:t>
            </a:r>
            <a:r>
              <a:rPr lang="pt-BR" sz="22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Red</a:t>
            </a:r>
            <a:r>
              <a:rPr lang="pt-BR" sz="22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Global para </a:t>
            </a:r>
            <a:r>
              <a:rPr lang="pt-BR" sz="22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hacer</a:t>
            </a:r>
            <a:r>
              <a:rPr lang="pt-BR" sz="22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de sus comunidades </a:t>
            </a:r>
            <a:r>
              <a:rPr lang="pt-BR" sz="22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mejores</a:t>
            </a:r>
            <a:r>
              <a:rPr lang="pt-BR" sz="22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 lugares para </a:t>
            </a:r>
            <a:r>
              <a:rPr lang="pt-BR" sz="2200" kern="100" dirty="0" err="1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envejecer</a:t>
            </a:r>
            <a:r>
              <a:rPr lang="pt-BR" sz="2200" kern="100" dirty="0">
                <a:solidFill>
                  <a:srgbClr val="081F5C"/>
                </a:solidFill>
                <a:latin typeface="Source Sans Pro"/>
                <a:ea typeface="Source Sans Pro"/>
                <a:cs typeface="Times New Roman"/>
              </a:rPr>
              <a:t>.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A704223A-29E2-33FA-3BBC-F34920D828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45" y="4520326"/>
            <a:ext cx="1949805" cy="194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63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373C8D223904899B19F81321465FA" ma:contentTypeVersion="14" ma:contentTypeDescription="Create a new document." ma:contentTypeScope="" ma:versionID="471bd5dce20edefc2a1f6bef2ab0a57d">
  <xsd:schema xmlns:xsd="http://www.w3.org/2001/XMLSchema" xmlns:xs="http://www.w3.org/2001/XMLSchema" xmlns:p="http://schemas.microsoft.com/office/2006/metadata/properties" xmlns:ns2="2224b2ff-404b-477d-a3c3-2dfab7719f3c" xmlns:ns3="49a55fd1-98e3-4296-b206-96d91aa97ef2" targetNamespace="http://schemas.microsoft.com/office/2006/metadata/properties" ma:root="true" ma:fieldsID="3b7a19978321454c13fa9e3e69baff42" ns2:_="" ns3:_="">
    <xsd:import namespace="2224b2ff-404b-477d-a3c3-2dfab7719f3c"/>
    <xsd:import namespace="49a55fd1-98e3-4296-b206-96d91aa97e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24b2ff-404b-477d-a3c3-2dfab7719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55fd1-98e3-4296-b206-96d91aa97ef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798f681f-76da-4f7e-960c-0c97bb622f84}" ma:internalName="TaxCatchAll" ma:showField="CatchAllData" ma:web="49a55fd1-98e3-4296-b206-96d91aa97e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a55fd1-98e3-4296-b206-96d91aa97ef2" xsi:nil="true"/>
    <lcf76f155ced4ddcb4097134ff3c332f xmlns="2224b2ff-404b-477d-a3c3-2dfab7719f3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8AC1A3-4E43-465F-A57D-AC8474BDD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24b2ff-404b-477d-a3c3-2dfab7719f3c"/>
    <ds:schemaRef ds:uri="49a55fd1-98e3-4296-b206-96d91aa97e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E1460D-0019-4FAE-971C-F418CEB47266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0ab2535a-157c-4a1f-82c4-963aa5cb7318"/>
    <ds:schemaRef ds:uri="ed989559-3918-4617-9419-96baf48391f5"/>
    <ds:schemaRef ds:uri="http://schemas.microsoft.com/office/2006/metadata/properties"/>
    <ds:schemaRef ds:uri="49a55fd1-98e3-4296-b206-96d91aa97ef2"/>
    <ds:schemaRef ds:uri="2224b2ff-404b-477d-a3c3-2dfab7719f3c"/>
  </ds:schemaRefs>
</ds:datastoreItem>
</file>

<file path=customXml/itemProps3.xml><?xml version="1.0" encoding="utf-8"?>
<ds:datastoreItem xmlns:ds="http://schemas.openxmlformats.org/officeDocument/2006/customXml" ds:itemID="{75859BF9-99F6-49C0-9152-8206068FB9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879</Words>
  <Application>Microsoft Macintosh PowerPoint</Application>
  <PresentationFormat>Widescreen</PresentationFormat>
  <Paragraphs>82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Source Sans Pro</vt:lpstr>
      <vt:lpstr>Source Sans Pro Semibold</vt:lpstr>
      <vt:lpstr>Wingdings</vt:lpstr>
      <vt:lpstr>Office Theme</vt:lpstr>
      <vt:lpstr>PowerPoint Presentation</vt:lpstr>
      <vt:lpstr>Estamos viviendo más tiempo pero (todavía) no más saludablemente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YAMADA, Kazuki</dc:creator>
  <cp:lastModifiedBy>YAMADA, Kazuki</cp:lastModifiedBy>
  <cp:revision>330</cp:revision>
  <dcterms:created xsi:type="dcterms:W3CDTF">2023-04-17T03:15:29Z</dcterms:created>
  <dcterms:modified xsi:type="dcterms:W3CDTF">2024-03-18T10:45:07Z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0x0101004E2373C8D223904899B19F81321465FA</vt:lpwstr>
  </property>
</Properties>
</file>