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5" r:id="rId4"/>
  </p:sldMasterIdLst>
  <p:notesMasterIdLst>
    <p:notesMasterId r:id="rId10"/>
  </p:notesMasterIdLst>
  <p:handoutMasterIdLst>
    <p:handoutMasterId r:id="rId11"/>
  </p:handoutMasterIdLst>
  <p:sldIdLst>
    <p:sldId id="660" r:id="rId5"/>
    <p:sldId id="2147473521" r:id="rId6"/>
    <p:sldId id="2147473523" r:id="rId7"/>
    <p:sldId id="2147473522" r:id="rId8"/>
    <p:sldId id="2147473524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5E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82" autoAdjust="0"/>
    <p:restoredTop sz="95442" autoAdjust="0"/>
  </p:normalViewPr>
  <p:slideViewPr>
    <p:cSldViewPr snapToGrid="0" snapToObjects="1">
      <p:cViewPr varScale="1">
        <p:scale>
          <a:sx n="90" d="100"/>
          <a:sy n="90" d="100"/>
        </p:scale>
        <p:origin x="1200" y="6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156" d="100"/>
          <a:sy n="156" d="100"/>
        </p:scale>
        <p:origin x="3592" y="19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736855-2187-2945-BAD2-26BB43C3BC4A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719114-B669-E144-9A22-19F54D2FD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54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B6075-B012-C949-9344-9DCCD8FB7B72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D5A04-0BD2-4C4F-B397-B46A5D3B3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19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BB4FC9A-8F21-024C-8528-32CD223C9BB0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200" b="1" dirty="0">
              <a:solidFill>
                <a:schemeClr val="bg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ED41B79-6259-4E4B-ADC7-A9B94D8CBC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84686" y="0"/>
            <a:ext cx="2859313" cy="51435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2AD5A-2C28-1D42-B971-4292A709C8F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D32A728-CB3C-8046-8DDA-AA2CA4D549B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4564" y="292113"/>
            <a:ext cx="2216320" cy="67545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3A8601B-793A-7F42-9652-7B4D0A3DBCC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60311" y="4278889"/>
            <a:ext cx="2175470" cy="6922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5409" y="1552182"/>
            <a:ext cx="5727643" cy="1156097"/>
          </a:xfrm>
        </p:spPr>
        <p:txBody>
          <a:bodyPr anchor="b">
            <a:noAutofit/>
          </a:bodyPr>
          <a:lstStyle>
            <a:lvl1pPr algn="l">
              <a:defRPr sz="24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5409" y="3292898"/>
            <a:ext cx="5727643" cy="1108472"/>
          </a:xfrm>
        </p:spPr>
        <p:txBody>
          <a:bodyPr/>
          <a:lstStyle>
            <a:lvl1pPr marL="0" indent="0" algn="l">
              <a:buNone/>
              <a:defRPr sz="1800" b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 and date</a:t>
            </a:r>
          </a:p>
        </p:txBody>
      </p:sp>
    </p:spTree>
    <p:extLst>
      <p:ext uri="{BB962C8B-B14F-4D97-AF65-F5344CB8AC3E}">
        <p14:creationId xmlns:p14="http://schemas.microsoft.com/office/powerpoint/2010/main" val="2457550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FEA4A316-804B-834D-8A7F-71DA51162977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200" b="1" dirty="0">
              <a:solidFill>
                <a:schemeClr val="bg1"/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346A3ED-CE62-DF4D-B8AC-2CE10710E4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34456" y="0"/>
            <a:ext cx="3209544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35712" y="651744"/>
            <a:ext cx="5598744" cy="1156097"/>
          </a:xfrm>
        </p:spPr>
        <p:txBody>
          <a:bodyPr anchor="b">
            <a:normAutofit/>
          </a:bodyPr>
          <a:lstStyle>
            <a:lvl1pPr algn="l">
              <a:defRPr sz="24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712" y="1942300"/>
            <a:ext cx="5598744" cy="1108472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05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12AD5A-2C28-1D42-B971-4292A709C8F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Footer Placeholder 3">
            <a:extLst>
              <a:ext uri="{FF2B5EF4-FFF2-40B4-BE49-F238E27FC236}">
                <a16:creationId xmlns:a16="http://schemas.microsoft.com/office/drawing/2014/main" id="{D225F92D-823C-974F-8DC5-86221D18E5AF}"/>
              </a:ext>
            </a:extLst>
          </p:cNvPr>
          <p:cNvSpPr txBox="1">
            <a:spLocks/>
          </p:cNvSpPr>
          <p:nvPr userDrawn="1"/>
        </p:nvSpPr>
        <p:spPr>
          <a:xfrm>
            <a:off x="346345" y="3702515"/>
            <a:ext cx="2531846" cy="680618"/>
          </a:xfrm>
          <a:prstGeom prst="rect">
            <a:avLst/>
          </a:prstGeom>
        </p:spPr>
        <p:txBody>
          <a:bodyPr vert="horz" lIns="68580" tIns="34290" rIns="68580" bIns="34290" rtlCol="0" anchor="t"/>
          <a:lstStyle>
            <a:defPPr>
              <a:defRPr lang="en-US"/>
            </a:defPPr>
            <a:lvl1pPr marL="0" algn="l" defTabSz="914400" rtl="0" eaLnBrk="1" latinLnBrk="0" hangingPunct="1"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GB" sz="825" b="1" dirty="0">
                <a:solidFill>
                  <a:schemeClr val="tx2"/>
                </a:solidFill>
              </a:rPr>
              <a:t>WHO Headquarters in Geneva</a:t>
            </a:r>
          </a:p>
          <a:p>
            <a:pPr>
              <a:spcBef>
                <a:spcPts val="300"/>
              </a:spcBef>
            </a:pPr>
            <a:r>
              <a:rPr lang="en-GB" sz="825" dirty="0">
                <a:solidFill>
                  <a:schemeClr val="tx2"/>
                </a:solidFill>
              </a:rPr>
              <a:t>Avenue </a:t>
            </a:r>
            <a:r>
              <a:rPr lang="en-GB" sz="825" dirty="0" err="1">
                <a:solidFill>
                  <a:schemeClr val="tx2"/>
                </a:solidFill>
              </a:rPr>
              <a:t>Appia</a:t>
            </a:r>
            <a:r>
              <a:rPr lang="en-GB" sz="825" dirty="0">
                <a:solidFill>
                  <a:schemeClr val="tx2"/>
                </a:solidFill>
              </a:rPr>
              <a:t> 20</a:t>
            </a:r>
            <a:br>
              <a:rPr lang="en-GB" sz="825" dirty="0">
                <a:solidFill>
                  <a:schemeClr val="tx2"/>
                </a:solidFill>
              </a:rPr>
            </a:br>
            <a:r>
              <a:rPr lang="en-GB" sz="825" dirty="0">
                <a:solidFill>
                  <a:schemeClr val="tx2"/>
                </a:solidFill>
              </a:rPr>
              <a:t>1202 Geneva</a:t>
            </a:r>
            <a:br>
              <a:rPr lang="en-GB" sz="825" dirty="0">
                <a:solidFill>
                  <a:schemeClr val="tx2"/>
                </a:solidFill>
              </a:rPr>
            </a:br>
            <a:r>
              <a:rPr lang="en-GB" sz="825" dirty="0">
                <a:solidFill>
                  <a:schemeClr val="tx2"/>
                </a:solidFill>
              </a:rPr>
              <a:t>Telephone: +41-22-7912111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EE8B051-8657-5544-9F7A-3EF1A45F9041}"/>
              </a:ext>
            </a:extLst>
          </p:cNvPr>
          <p:cNvSpPr/>
          <p:nvPr userDrawn="1"/>
        </p:nvSpPr>
        <p:spPr>
          <a:xfrm>
            <a:off x="7331027" y="4108522"/>
            <a:ext cx="1483488" cy="219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C6657E-FFAE-7C44-9B10-1BCF08975DAB}" type="datetime4">
              <a:rPr lang="en-GB" sz="825" smtClean="0">
                <a:solidFill>
                  <a:schemeClr val="tx2"/>
                </a:solidFill>
              </a:rPr>
              <a:pPr marL="0" marR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 January 2024</a:t>
            </a:fld>
            <a:endParaRPr lang="en-GB" sz="825" dirty="0">
              <a:solidFill>
                <a:schemeClr val="tx2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B9BE911-6A19-4A4B-88C7-3082D340550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4564" y="4564696"/>
            <a:ext cx="1331823" cy="405889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4542140-969D-0E43-96C6-4B1AE3C2108A}"/>
              </a:ext>
            </a:extLst>
          </p:cNvPr>
          <p:cNvCxnSpPr>
            <a:cxnSpLocks/>
          </p:cNvCxnSpPr>
          <p:nvPr userDrawn="1"/>
        </p:nvCxnSpPr>
        <p:spPr>
          <a:xfrm>
            <a:off x="394564" y="4462272"/>
            <a:ext cx="8339785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45B63413-657F-E34B-AEFA-731219DEDFE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73522" y="4564697"/>
            <a:ext cx="1560827" cy="405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594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14097" y="238949"/>
            <a:ext cx="7973709" cy="64028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096" y="1096109"/>
            <a:ext cx="8222744" cy="3240000"/>
          </a:xfrm>
        </p:spPr>
        <p:txBody>
          <a:bodyPr/>
          <a:lstStyle>
            <a:lvl1pPr>
              <a:defRPr sz="1600"/>
            </a:lvl1pPr>
            <a:lvl2pPr marL="213300" indent="-213300">
              <a:buClr>
                <a:schemeClr val="accent2"/>
              </a:buClr>
              <a:buFont typeface="Arial" charset="0"/>
              <a:buChar char="•"/>
              <a:defRPr sz="1600"/>
            </a:lvl2pPr>
            <a:lvl3pPr marL="483300" indent="-213300">
              <a:buClr>
                <a:schemeClr val="accent2"/>
              </a:buClr>
              <a:buFont typeface="Arial" charset="0"/>
              <a:buChar char="•"/>
              <a:defRPr sz="1600"/>
            </a:lvl3pPr>
            <a:lvl4pPr marL="753300" indent="-213300">
              <a:buClr>
                <a:schemeClr val="accent2"/>
              </a:buClr>
              <a:buFont typeface="Arial" charset="0"/>
              <a:buChar char="•"/>
              <a:defRPr sz="1600"/>
            </a:lvl4pPr>
            <a:lvl5pPr marL="1023300" indent="-213300">
              <a:buClr>
                <a:schemeClr val="accent2"/>
              </a:buClr>
              <a:buFont typeface="Arial" charset="0"/>
              <a:buChar char="•"/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2AD5A-2C28-1D42-B971-4292A709C8F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F1E1833-1B2E-9741-828D-B0163D5E568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4564" y="4564696"/>
            <a:ext cx="1331823" cy="405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966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- WHO Blu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12AD5A-2C28-1D42-B971-4292A709C8F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F946DCD-40FE-694D-87EE-D8D6E985E5A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4098" y="1097091"/>
            <a:ext cx="5151038" cy="1512235"/>
          </a:xfrm>
        </p:spPr>
        <p:txBody>
          <a:bodyPr anchor="b">
            <a:noAutofit/>
          </a:bodyPr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F95A79C-962A-784F-A625-69920A6476C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4564" y="4564696"/>
            <a:ext cx="1331823" cy="405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4017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- R&amp;D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12AD5A-2C28-1D42-B971-4292A709C8F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F89AD80-7214-3C4B-9866-B23D181578D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4564" y="4564696"/>
            <a:ext cx="1331823" cy="405889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1BC9B48-009B-C84C-89A4-C10FC17850FB}"/>
              </a:ext>
            </a:extLst>
          </p:cNvPr>
          <p:cNvCxnSpPr>
            <a:cxnSpLocks/>
          </p:cNvCxnSpPr>
          <p:nvPr userDrawn="1"/>
        </p:nvCxnSpPr>
        <p:spPr>
          <a:xfrm>
            <a:off x="394564" y="4462272"/>
            <a:ext cx="8339785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5F946DCD-40FE-694D-87EE-D8D6E985E5A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4098" y="1097091"/>
            <a:ext cx="5151038" cy="1512235"/>
          </a:xfrm>
        </p:spPr>
        <p:txBody>
          <a:bodyPr anchor="b">
            <a:noAutofit/>
          </a:bodyPr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15279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plus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14097" y="238949"/>
            <a:ext cx="7973707" cy="64028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4097" y="1096108"/>
            <a:ext cx="3886200" cy="3263504"/>
          </a:xfrm>
        </p:spPr>
        <p:txBody>
          <a:bodyPr>
            <a:normAutofit/>
          </a:bodyPr>
          <a:lstStyle>
            <a:lvl1pPr>
              <a:defRPr sz="1600"/>
            </a:lvl1pPr>
            <a:lvl2pPr marL="159300" indent="-159300">
              <a:defRPr sz="1600"/>
            </a:lvl2pPr>
            <a:lvl3pPr marL="429300" indent="-159300">
              <a:defRPr sz="1600"/>
            </a:lvl3pPr>
            <a:lvl4pPr marL="699300" indent="-159300">
              <a:defRPr sz="1600"/>
            </a:lvl4pPr>
            <a:lvl5pPr marL="969300" indent="-159300"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2AD5A-2C28-1D42-B971-4292A709C8F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20C87A7F-1995-784B-8073-50A91DE6CFE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29150" y="1146908"/>
            <a:ext cx="4112514" cy="3037386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FE18A22-5D96-5A4E-B2D4-A01ECF8CC69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4564" y="4564696"/>
            <a:ext cx="1331823" cy="405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569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C11CBED-4DDC-AC4E-9915-6DA92D84706F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636205" y="1096108"/>
            <a:ext cx="4098143" cy="3263504"/>
          </a:xfrm>
        </p:spPr>
        <p:txBody>
          <a:bodyPr>
            <a:normAutofit/>
          </a:bodyPr>
          <a:lstStyle>
            <a:lvl1pPr>
              <a:defRPr sz="1600"/>
            </a:lvl1pPr>
            <a:lvl2pPr marL="159300" indent="-159300">
              <a:defRPr sz="1600"/>
            </a:lvl2pPr>
            <a:lvl3pPr marL="429300" indent="-159300">
              <a:defRPr sz="1600"/>
            </a:lvl3pPr>
            <a:lvl4pPr marL="699300" indent="-159300">
              <a:defRPr sz="1600"/>
            </a:lvl4pPr>
            <a:lvl5pPr marL="969300" indent="-159300"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14097" y="238949"/>
            <a:ext cx="7973707" cy="64028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4096" y="1096108"/>
            <a:ext cx="4098143" cy="3263504"/>
          </a:xfrm>
        </p:spPr>
        <p:txBody>
          <a:bodyPr>
            <a:normAutofit/>
          </a:bodyPr>
          <a:lstStyle>
            <a:lvl1pPr>
              <a:defRPr sz="1600"/>
            </a:lvl1pPr>
            <a:lvl2pPr marL="159300" indent="-159300">
              <a:defRPr sz="1600"/>
            </a:lvl2pPr>
            <a:lvl3pPr marL="429300" indent="-159300">
              <a:defRPr sz="1600"/>
            </a:lvl3pPr>
            <a:lvl4pPr marL="699300" indent="-159300">
              <a:defRPr sz="1600"/>
            </a:lvl4pPr>
            <a:lvl5pPr marL="969300" indent="-159300"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2AD5A-2C28-1D42-B971-4292A709C8F6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C5CDF85-500C-814D-97E7-96113331AE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4564" y="4564696"/>
            <a:ext cx="1331823" cy="405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022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14097" y="238949"/>
            <a:ext cx="8056180" cy="63624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063269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681204"/>
            <a:ext cx="3868340" cy="266402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063269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681204"/>
            <a:ext cx="3887391" cy="26640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2AD5A-2C28-1D42-B971-4292A709C8F6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4C256D3-786A-F34B-B4FC-84397D4BB52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4564" y="4564696"/>
            <a:ext cx="1331823" cy="405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144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, diagram &amp; 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2AD5A-2C28-1D42-B971-4292A709C8F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7292226-EC88-AC48-BEC5-3D29C7647384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14097" y="965479"/>
            <a:ext cx="6686549" cy="3183284"/>
          </a:xfrm>
        </p:spPr>
        <p:txBody>
          <a:bodyPr/>
          <a:lstStyle>
            <a:lvl2pPr>
              <a:buClr>
                <a:schemeClr val="tx1"/>
              </a:buClr>
              <a:defRPr/>
            </a:lvl2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4DD49F7-C6D9-A34F-B131-DE02700EA5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4564" y="4564696"/>
            <a:ext cx="1331823" cy="405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405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2AD5A-2C28-1D42-B971-4292A709C8F6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56A0B0D-2603-7B43-91B8-9D4E7786BB5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4564" y="4564696"/>
            <a:ext cx="1331823" cy="405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673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7323CE5-7BFA-1445-8D5F-4DE18EE32FF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38449" y="0"/>
            <a:ext cx="2305551" cy="51435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0278" y="238949"/>
            <a:ext cx="465503" cy="241697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solidFill>
                  <a:schemeClr val="bg2"/>
                </a:solidFill>
              </a:defRPr>
            </a:lvl1pPr>
          </a:lstStyle>
          <a:p>
            <a:fld id="{5512AD5A-2C28-1D42-B971-4292A709C8F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097" y="1096110"/>
            <a:ext cx="8222742" cy="324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4097" y="238949"/>
            <a:ext cx="7973707" cy="64028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B2BF509-AC09-6B48-A201-30EE7B40EAC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73522" y="4564697"/>
            <a:ext cx="1560827" cy="405889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1BC9B48-009B-C84C-89A4-C10FC17850FB}"/>
              </a:ext>
            </a:extLst>
          </p:cNvPr>
          <p:cNvCxnSpPr>
            <a:cxnSpLocks/>
          </p:cNvCxnSpPr>
          <p:nvPr userDrawn="1"/>
        </p:nvCxnSpPr>
        <p:spPr>
          <a:xfrm>
            <a:off x="394564" y="4462272"/>
            <a:ext cx="8339785" cy="0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08089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33" r:id="rId10"/>
  </p:sldLayoutIdLst>
  <p:hf hdr="0" ftr="0" dt="0"/>
  <p:txStyles>
    <p:titleStyle>
      <a:lvl1pPr marL="0" indent="0" algn="l" defTabSz="685800" rtl="0" eaLnBrk="1" latinLnBrk="0" hangingPunct="1">
        <a:lnSpc>
          <a:spcPct val="90000"/>
        </a:lnSpc>
        <a:spcBef>
          <a:spcPct val="0"/>
        </a:spcBef>
        <a:buFont typeface="+mj-lt"/>
        <a:buNone/>
        <a:defRPr sz="21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600" kern="1200">
          <a:solidFill>
            <a:schemeClr val="bg2"/>
          </a:solidFill>
          <a:latin typeface="+mn-lt"/>
          <a:ea typeface="+mn-ea"/>
          <a:cs typeface="+mn-cs"/>
        </a:defRPr>
      </a:lvl1pPr>
      <a:lvl2pPr marL="213300" indent="-213300" algn="l" defTabSz="685800" rtl="0" eaLnBrk="1" latinLnBrk="0" hangingPunct="1">
        <a:lnSpc>
          <a:spcPct val="90000"/>
        </a:lnSpc>
        <a:spcBef>
          <a:spcPts val="375"/>
        </a:spcBef>
        <a:buClr>
          <a:schemeClr val="accent2"/>
        </a:buClr>
        <a:buFont typeface="Arial" charset="0"/>
        <a:buChar char="•"/>
        <a:defRPr sz="1600" kern="1200">
          <a:solidFill>
            <a:schemeClr val="bg2"/>
          </a:solidFill>
          <a:latin typeface="+mn-lt"/>
          <a:ea typeface="+mn-ea"/>
          <a:cs typeface="+mn-cs"/>
        </a:defRPr>
      </a:lvl2pPr>
      <a:lvl3pPr marL="483300" indent="-213300" algn="l" defTabSz="685800" rtl="0" eaLnBrk="1" latinLnBrk="0" hangingPunct="1">
        <a:lnSpc>
          <a:spcPct val="90000"/>
        </a:lnSpc>
        <a:spcBef>
          <a:spcPts val="375"/>
        </a:spcBef>
        <a:buClr>
          <a:schemeClr val="accent2"/>
        </a:buClr>
        <a:buFont typeface="Arial" charset="0"/>
        <a:buChar char="•"/>
        <a:defRPr sz="1600" kern="1200">
          <a:solidFill>
            <a:schemeClr val="bg2"/>
          </a:solidFill>
          <a:latin typeface="+mn-lt"/>
          <a:ea typeface="+mn-ea"/>
          <a:cs typeface="+mn-cs"/>
        </a:defRPr>
      </a:lvl3pPr>
      <a:lvl4pPr marL="753300" indent="-213300" algn="l" defTabSz="685800" rtl="0" eaLnBrk="1" latinLnBrk="0" hangingPunct="1">
        <a:lnSpc>
          <a:spcPct val="90000"/>
        </a:lnSpc>
        <a:spcBef>
          <a:spcPts val="375"/>
        </a:spcBef>
        <a:buClr>
          <a:schemeClr val="accent2"/>
        </a:buClr>
        <a:buFont typeface="Arial" charset="0"/>
        <a:buChar char="•"/>
        <a:defRPr sz="1600" kern="1200">
          <a:solidFill>
            <a:schemeClr val="bg2"/>
          </a:solidFill>
          <a:latin typeface="+mn-lt"/>
          <a:ea typeface="+mn-ea"/>
          <a:cs typeface="+mn-cs"/>
        </a:defRPr>
      </a:lvl4pPr>
      <a:lvl5pPr marL="1023300" indent="-213300" algn="l" defTabSz="685800" rtl="0" eaLnBrk="1" latinLnBrk="0" hangingPunct="1">
        <a:lnSpc>
          <a:spcPct val="90000"/>
        </a:lnSpc>
        <a:spcBef>
          <a:spcPts val="375"/>
        </a:spcBef>
        <a:buClr>
          <a:schemeClr val="accent2"/>
        </a:buClr>
        <a:buFont typeface="Arial" charset="0"/>
        <a:buChar char="•"/>
        <a:defRPr sz="1600" kern="1200">
          <a:solidFill>
            <a:schemeClr val="bg2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C93051-85B3-84E8-2313-EF7173922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AF7BE-D3B1-4E36-BDA2-F3C168A93CEF}" type="slidenum">
              <a:rPr lang="en-GB" smtClean="0"/>
              <a:t>1</a:t>
            </a:fld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B3F242D-C9B6-13E6-0640-9249A4F51B1B}"/>
              </a:ext>
            </a:extLst>
          </p:cNvPr>
          <p:cNvSpPr txBox="1"/>
          <p:nvPr/>
        </p:nvSpPr>
        <p:spPr>
          <a:xfrm>
            <a:off x="323681" y="1399866"/>
            <a:ext cx="60771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 Scientific Framework for Epidemic &amp; Pandemic Preparedness</a:t>
            </a:r>
          </a:p>
          <a:p>
            <a:r>
              <a:rPr lang="en-US" sz="1600" dirty="0"/>
              <a:t>Dr. Cristina Cassetti (NIAID)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8ADCF-BABB-A4C3-237A-15DF300401D3}"/>
              </a:ext>
            </a:extLst>
          </p:cNvPr>
          <p:cNvSpPr txBox="1"/>
          <p:nvPr/>
        </p:nvSpPr>
        <p:spPr>
          <a:xfrm>
            <a:off x="79780" y="4713149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 January 2023</a:t>
            </a:r>
          </a:p>
        </p:txBody>
      </p:sp>
    </p:spTree>
    <p:extLst>
      <p:ext uri="{BB962C8B-B14F-4D97-AF65-F5344CB8AC3E}">
        <p14:creationId xmlns:p14="http://schemas.microsoft.com/office/powerpoint/2010/main" val="3392185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D8A06-21CE-B995-4614-5FF039237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403" y="480646"/>
            <a:ext cx="8640333" cy="334309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GB" sz="1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Improved pandemic preparedness could be achieved by proactively managing emerging virus threats focused on four discreet activities using currently available tools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GB" sz="1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bg1"/>
                </a:solidFill>
                <a:latin typeface="Century Gothic" panose="020B0502020202020204" pitchFamily="34" charset="0"/>
              </a:rPr>
              <a:t>Discovery and Surveillance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bg1"/>
                </a:solidFill>
                <a:latin typeface="Century Gothic" panose="020B0502020202020204" pitchFamily="34" charset="0"/>
              </a:rPr>
              <a:t>Targeted basic research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bg1"/>
                </a:solidFill>
                <a:latin typeface="Century Gothic" panose="020B0502020202020204" pitchFamily="34" charset="0"/>
              </a:rPr>
              <a:t>Translational research and product development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bg1"/>
                </a:solidFill>
                <a:latin typeface="Century Gothic" panose="020B0502020202020204" pitchFamily="34" charset="0"/>
              </a:rPr>
              <a:t>Clinical trial infrastructure and deployment capacity</a:t>
            </a:r>
          </a:p>
          <a:p>
            <a:endParaRPr lang="en-GB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C25B0C-BCC6-BD78-1C65-F2ACDB08A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2AD5A-2C28-1D42-B971-4292A709C8F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85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A833D-35D0-BCA6-D9FF-FD6A5A8AE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219" y="68577"/>
            <a:ext cx="8521684" cy="676766"/>
          </a:xfrm>
        </p:spPr>
        <p:txBody>
          <a:bodyPr/>
          <a:lstStyle/>
          <a:p>
            <a:r>
              <a:rPr lang="en-GB" sz="3200" dirty="0"/>
              <a:t>Series of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D8A06-21CE-B995-4614-5FF039237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219" y="480646"/>
            <a:ext cx="8698216" cy="401852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First Consultation (Today)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1800" dirty="0">
                <a:solidFill>
                  <a:schemeClr val="bg1"/>
                </a:solidFill>
                <a:latin typeface="Century Gothic" panose="020B0502020202020204" pitchFamily="34" charset="0"/>
              </a:rPr>
              <a:t>A scientific framework for epidemic and pandemic research preparedness – </a:t>
            </a:r>
            <a:r>
              <a:rPr lang="en-GB" sz="1800" u="sng" dirty="0">
                <a:solidFill>
                  <a:schemeClr val="bg1"/>
                </a:solidFill>
                <a:latin typeface="Century Gothic" panose="020B0502020202020204" pitchFamily="34" charset="0"/>
              </a:rPr>
              <a:t>regardless of perceived pandemic potential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Second Consultation (January 18)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1800" dirty="0">
                <a:solidFill>
                  <a:schemeClr val="bg1"/>
                </a:solidFill>
                <a:latin typeface="Century Gothic" panose="020B0502020202020204" pitchFamily="34" charset="0"/>
              </a:rPr>
              <a:t>Clinical research for </a:t>
            </a:r>
            <a:r>
              <a:rPr lang="en-GB" sz="1800" u="sng" dirty="0">
                <a:solidFill>
                  <a:schemeClr val="bg1"/>
                </a:solidFill>
                <a:latin typeface="Century Gothic" panose="020B0502020202020204" pitchFamily="34" charset="0"/>
              </a:rPr>
              <a:t>priority pathogens</a:t>
            </a:r>
            <a:r>
              <a:rPr lang="en-GB" sz="1800" dirty="0">
                <a:solidFill>
                  <a:schemeClr val="bg1"/>
                </a:solidFill>
                <a:latin typeface="Century Gothic" panose="020B0502020202020204" pitchFamily="34" charset="0"/>
              </a:rPr>
              <a:t> with epidemic potential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Third Consultation (January 19)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1800" dirty="0">
                <a:solidFill>
                  <a:schemeClr val="bg1"/>
                </a:solidFill>
                <a:latin typeface="Century Gothic" panose="020B0502020202020204" pitchFamily="34" charset="0"/>
              </a:rPr>
              <a:t>Research response to </a:t>
            </a:r>
            <a:r>
              <a:rPr lang="en-GB" sz="1800" u="sng" dirty="0">
                <a:solidFill>
                  <a:schemeClr val="bg1"/>
                </a:solidFill>
                <a:latin typeface="Century Gothic" panose="020B0502020202020204" pitchFamily="34" charset="0"/>
              </a:rPr>
              <a:t>pathogen X</a:t>
            </a:r>
            <a:r>
              <a:rPr lang="en-GB" sz="1800" dirty="0">
                <a:solidFill>
                  <a:schemeClr val="bg1"/>
                </a:solidFill>
                <a:latin typeface="Century Gothic" panose="020B0502020202020204" pitchFamily="34" charset="0"/>
              </a:rPr>
              <a:t> during a pandemic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Fourth Consultation (February TBD)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1800" dirty="0">
                <a:solidFill>
                  <a:schemeClr val="bg1"/>
                </a:solidFill>
                <a:latin typeface="Century Gothic" panose="020B0502020202020204" pitchFamily="34" charset="0"/>
              </a:rPr>
              <a:t>Addressing uncertainty during epidemics and pandemics by </a:t>
            </a:r>
            <a:r>
              <a:rPr lang="en-GB" sz="1800" u="sng" dirty="0">
                <a:solidFill>
                  <a:schemeClr val="bg1"/>
                </a:solidFill>
                <a:latin typeface="Century Gothic" panose="020B0502020202020204" pitchFamily="34" charset="0"/>
              </a:rPr>
              <a:t>generating randomized evidence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GB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endParaRPr lang="en-GB" sz="14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C25B0C-BCC6-BD78-1C65-F2ACDB08A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2AD5A-2C28-1D42-B971-4292A709C8F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793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A833D-35D0-BCA6-D9FF-FD6A5A8AE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219" y="286485"/>
            <a:ext cx="8521684" cy="676766"/>
          </a:xfrm>
        </p:spPr>
        <p:txBody>
          <a:bodyPr/>
          <a:lstStyle/>
          <a:p>
            <a:r>
              <a:rPr lang="en-GB" sz="3200" dirty="0"/>
              <a:t>Objectives of TODAY’s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D8A06-21CE-B995-4614-5FF039237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219" y="1010786"/>
            <a:ext cx="8640333" cy="3343099"/>
          </a:xfrm>
        </p:spPr>
        <p:txBody>
          <a:bodyPr/>
          <a:lstStyle/>
          <a:p>
            <a:r>
              <a:rPr lang="en-GB" sz="1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 scientific framework for epidemic and pandemic research preparedness</a:t>
            </a:r>
          </a:p>
          <a:p>
            <a:endParaRPr lang="en-GB" sz="1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T</a:t>
            </a:r>
            <a:r>
              <a:rPr lang="en-GB" dirty="0">
                <a:solidFill>
                  <a:schemeClr val="bg1"/>
                </a:solidFill>
                <a:latin typeface="Century Gothic" panose="020B0502020202020204" pitchFamily="34" charset="0"/>
              </a:rPr>
              <a:t>o review the start of the art and the scientific opportunities and challenges </a:t>
            </a:r>
            <a:r>
              <a:rPr lang="en-GB" u="sng" dirty="0">
                <a:solidFill>
                  <a:schemeClr val="bg1"/>
                </a:solidFill>
                <a:latin typeface="Century Gothic" panose="020B0502020202020204" pitchFamily="34" charset="0"/>
              </a:rPr>
              <a:t>for all viral and bacterial families</a:t>
            </a:r>
            <a:r>
              <a:rPr lang="en-GB" dirty="0">
                <a:solidFill>
                  <a:schemeClr val="bg1"/>
                </a:solidFill>
                <a:latin typeface="Century Gothic" panose="020B0502020202020204" pitchFamily="34" charset="0"/>
              </a:rPr>
              <a:t>, regardless of perceived pandemic potential including:</a:t>
            </a:r>
          </a:p>
          <a:p>
            <a:pPr marL="499050" lvl="1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Century Gothic" panose="020B0502020202020204" pitchFamily="34" charset="0"/>
              </a:rPr>
              <a:t>Defining the scope of emerging virus threats through discovery</a:t>
            </a:r>
          </a:p>
          <a:p>
            <a:pPr marL="499050" lvl="1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Century Gothic" panose="020B0502020202020204" pitchFamily="34" charset="0"/>
              </a:rPr>
              <a:t>Expanding </a:t>
            </a:r>
            <a:r>
              <a:rPr lang="en-GB" u="sng" dirty="0">
                <a:solidFill>
                  <a:schemeClr val="bg1"/>
                </a:solidFill>
                <a:latin typeface="Century Gothic" panose="020B0502020202020204" pitchFamily="34" charset="0"/>
              </a:rPr>
              <a:t>generalizable</a:t>
            </a:r>
            <a:r>
              <a:rPr lang="en-GB" dirty="0">
                <a:solidFill>
                  <a:schemeClr val="bg1"/>
                </a:solidFill>
                <a:latin typeface="Century Gothic" panose="020B0502020202020204" pitchFamily="34" charset="0"/>
              </a:rPr>
              <a:t> basic research that supports the development of vaccines for future threats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Century Gothic" panose="020B0502020202020204" pitchFamily="34" charset="0"/>
              </a:rPr>
              <a:t>To outline cross-cutting scientific actions that are needed, globally and at the country-level, to address development challenges including </a:t>
            </a:r>
            <a:r>
              <a:rPr lang="en-GB" u="sng" dirty="0">
                <a:solidFill>
                  <a:schemeClr val="bg1"/>
                </a:solidFill>
                <a:latin typeface="Century Gothic" panose="020B0502020202020204" pitchFamily="34" charset="0"/>
              </a:rPr>
              <a:t>global collaboration</a:t>
            </a:r>
            <a:r>
              <a:rPr lang="en-GB" dirty="0">
                <a:solidFill>
                  <a:schemeClr val="bg1"/>
                </a:solidFill>
                <a:latin typeface="Century Gothic" panose="020B0502020202020204" pitchFamily="34" charset="0"/>
              </a:rPr>
              <a:t> to coordinate basic and translational research as part of pandemic preparedness</a:t>
            </a:r>
          </a:p>
          <a:p>
            <a:endParaRPr lang="en-GB" sz="14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C25B0C-BCC6-BD78-1C65-F2ACDB08A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2AD5A-2C28-1D42-B971-4292A709C8F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706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EE3FF-8E1E-915F-FFCA-36D7011C4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Disclaimer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3F401-631E-6D7C-2262-D7AE1D287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During these meetings, we will </a:t>
            </a:r>
            <a:r>
              <a:rPr lang="en-GB" sz="1800" b="1" u="sng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GB" sz="18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discuss specific national or international initiatives or define or discuss the elements of </a:t>
            </a:r>
            <a:r>
              <a:rPr lang="en-GB" sz="1800" b="1" u="sng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global governance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063268-7852-2369-D136-C88F3C232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2AD5A-2C28-1D42-B971-4292A709C8F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09503"/>
      </p:ext>
    </p:extLst>
  </p:cSld>
  <p:clrMapOvr>
    <a:masterClrMapping/>
  </p:clrMapOvr>
</p:sld>
</file>

<file path=ppt/theme/theme1.xml><?xml version="1.0" encoding="utf-8"?>
<a:theme xmlns:a="http://schemas.openxmlformats.org/drawingml/2006/main" name="CSA Theme">
  <a:themeElements>
    <a:clrScheme name="WHO R&amp;D Colours">
      <a:dk1>
        <a:srgbClr val="000000"/>
      </a:dk1>
      <a:lt1>
        <a:srgbClr val="FFFFFF"/>
      </a:lt1>
      <a:dk2>
        <a:srgbClr val="1B4379"/>
      </a:dk2>
      <a:lt2>
        <a:srgbClr val="FFFFFF"/>
      </a:lt2>
      <a:accent1>
        <a:srgbClr val="1B4379"/>
      </a:accent1>
      <a:accent2>
        <a:srgbClr val="1E7FB8"/>
      </a:accent2>
      <a:accent3>
        <a:srgbClr val="399161"/>
      </a:accent3>
      <a:accent4>
        <a:srgbClr val="7BA382"/>
      </a:accent4>
      <a:accent5>
        <a:srgbClr val="D3C8B6"/>
      </a:accent5>
      <a:accent6>
        <a:srgbClr val="E9832F"/>
      </a:accent6>
      <a:hlink>
        <a:srgbClr val="0563C1"/>
      </a:hlink>
      <a:folHlink>
        <a:srgbClr val="954F72"/>
      </a:folHlink>
    </a:clrScheme>
    <a:fontScheme name="WHO R&amp;D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l">
          <a:defRPr sz="1200" b="1"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SA Theme" id="{AEFC4D5E-0ACC-884A-98D0-620E39709764}" vid="{DB7615A3-E894-CF42-A0C8-B08CDBE0829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FECA152609DC4F90D9577881625942" ma:contentTypeVersion="13" ma:contentTypeDescription="Create a new document." ma:contentTypeScope="" ma:versionID="b3d13da4ee259126676e6ecfd1a925bd">
  <xsd:schema xmlns:xsd="http://www.w3.org/2001/XMLSchema" xmlns:xs="http://www.w3.org/2001/XMLSchema" xmlns:p="http://schemas.microsoft.com/office/2006/metadata/properties" xmlns:ns3="630ac61d-8e15-4fe2-bf90-2e7487b2ebf0" xmlns:ns4="d7c626bd-7f3d-4799-a64f-6308858a9ae5" targetNamespace="http://schemas.microsoft.com/office/2006/metadata/properties" ma:root="true" ma:fieldsID="02e2be8890d56f05e4da1cbc5228d94b" ns3:_="" ns4:_="">
    <xsd:import namespace="630ac61d-8e15-4fe2-bf90-2e7487b2ebf0"/>
    <xsd:import namespace="d7c626bd-7f3d-4799-a64f-6308858a9ae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0ac61d-8e15-4fe2-bf90-2e7487b2ebf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c626bd-7f3d-4799-a64f-6308858a9ae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DFD5964-D1E0-44AA-8436-7760C18D40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6A7E4FF-AA22-4760-86E6-6BAE5A15BC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0ac61d-8e15-4fe2-bf90-2e7487b2ebf0"/>
    <ds:schemaRef ds:uri="d7c626bd-7f3d-4799-a64f-6308858a9ae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E078B4D-7B9A-4CDF-8B29-6C6F5D6D6AEE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d7c626bd-7f3d-4799-a64f-6308858a9ae5"/>
    <ds:schemaRef ds:uri="630ac61d-8e15-4fe2-bf90-2e7487b2ebf0"/>
    <ds:schemaRef ds:uri="http://purl.org/dc/terms/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11916</TotalTime>
  <Words>246</Words>
  <Application>Microsoft Office PowerPoint</Application>
  <PresentationFormat>On-screen Show (16:9)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Helvetica</vt:lpstr>
      <vt:lpstr>CSA Theme</vt:lpstr>
      <vt:lpstr>PowerPoint Presentation</vt:lpstr>
      <vt:lpstr>PowerPoint Presentation</vt:lpstr>
      <vt:lpstr>Series of Meetings</vt:lpstr>
      <vt:lpstr>Objectives of TODAY’s Meeting</vt:lpstr>
      <vt:lpstr>Disclaimer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Microsoft Office User</dc:creator>
  <cp:keywords/>
  <dc:description/>
  <cp:lastModifiedBy>COSTE BONNAND, Régine</cp:lastModifiedBy>
  <cp:revision>409</cp:revision>
  <dcterms:created xsi:type="dcterms:W3CDTF">2018-02-20T17:12:21Z</dcterms:created>
  <dcterms:modified xsi:type="dcterms:W3CDTF">2024-01-10T09:05:50Z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0x010100D8FECA152609DC4F90D9577881625942</vt:lpwstr>
  </property>
</Properties>
</file>